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54" d="100"/>
          <a:sy n="54" d="100"/>
        </p:scale>
        <p:origin x="82" y="461"/>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033653-7E9E-44D9-88BD-3348359E6497}" type="doc">
      <dgm:prSet loTypeId="urn:microsoft.com/office/officeart/2005/8/layout/hChevron3" loCatId="process" qsTypeId="urn:microsoft.com/office/officeart/2005/8/quickstyle/simple1" qsCatId="simple" csTypeId="urn:microsoft.com/office/officeart/2005/8/colors/accent1_2" csCatId="accent1" phldr="1"/>
      <dgm:spPr/>
    </dgm:pt>
    <dgm:pt modelId="{EDA77D33-A5CB-4330-A966-EEF207C370F7}">
      <dgm:prSet phldrT="[Text]"/>
      <dgm:spPr/>
      <dgm:t>
        <a:bodyPr/>
        <a:lstStyle/>
        <a:p>
          <a:r>
            <a:rPr lang="en-IN" dirty="0"/>
            <a:t>Request (SpaceX APIs)</a:t>
          </a:r>
        </a:p>
      </dgm:t>
    </dgm:pt>
    <dgm:pt modelId="{8C20E1D0-3353-4C48-A19E-CE271805F0B9}" type="parTrans" cxnId="{E320EF60-AB41-4229-AD77-108BB1AB759F}">
      <dgm:prSet/>
      <dgm:spPr/>
      <dgm:t>
        <a:bodyPr/>
        <a:lstStyle/>
        <a:p>
          <a:endParaRPr lang="en-IN"/>
        </a:p>
      </dgm:t>
    </dgm:pt>
    <dgm:pt modelId="{DA646CC9-7EB1-49C8-BF39-FE8BE2828D67}" type="sibTrans" cxnId="{E320EF60-AB41-4229-AD77-108BB1AB759F}">
      <dgm:prSet/>
      <dgm:spPr/>
      <dgm:t>
        <a:bodyPr/>
        <a:lstStyle/>
        <a:p>
          <a:endParaRPr lang="en-IN"/>
        </a:p>
      </dgm:t>
    </dgm:pt>
    <dgm:pt modelId="{1BC96179-F0F1-481B-850F-81F4B47CE26C}">
      <dgm:prSet phldrT="[Text]"/>
      <dgm:spPr/>
      <dgm:t>
        <a:bodyPr/>
        <a:lstStyle/>
        <a:p>
          <a:r>
            <a:rPr lang="en-IN" dirty="0">
              <a:solidFill>
                <a:srgbClr val="FFFFFF"/>
              </a:solidFill>
              <a:latin typeface="Carlito"/>
              <a:cs typeface="Carlito"/>
            </a:rPr>
            <a:t>.JSON </a:t>
          </a:r>
          <a:r>
            <a:rPr lang="en-IN" spc="-5" dirty="0">
              <a:solidFill>
                <a:srgbClr val="FFFFFF"/>
              </a:solidFill>
              <a:latin typeface="Carlito"/>
              <a:cs typeface="Carlito"/>
            </a:rPr>
            <a:t>file </a:t>
          </a:r>
          <a:r>
            <a:rPr lang="en-IN" dirty="0">
              <a:solidFill>
                <a:srgbClr val="FFFFFF"/>
              </a:solidFill>
              <a:latin typeface="Carlito"/>
              <a:cs typeface="Carlito"/>
            </a:rPr>
            <a:t>+  </a:t>
          </a:r>
          <a:r>
            <a:rPr lang="en-IN" spc="-10" dirty="0">
              <a:solidFill>
                <a:srgbClr val="FFFFFF"/>
              </a:solidFill>
              <a:latin typeface="Carlito"/>
              <a:cs typeface="Carlito"/>
            </a:rPr>
            <a:t>Lists(Launch</a:t>
          </a:r>
          <a:r>
            <a:rPr lang="en-IN" spc="-125" dirty="0">
              <a:solidFill>
                <a:srgbClr val="FFFFFF"/>
              </a:solidFill>
              <a:latin typeface="Carlito"/>
              <a:cs typeface="Carlito"/>
            </a:rPr>
            <a:t> </a:t>
          </a:r>
          <a:r>
            <a:rPr lang="en-IN" spc="-10" dirty="0">
              <a:solidFill>
                <a:srgbClr val="FFFFFF"/>
              </a:solidFill>
              <a:latin typeface="Carlito"/>
              <a:cs typeface="Carlito"/>
            </a:rPr>
            <a:t>Site,  </a:t>
          </a:r>
          <a:r>
            <a:rPr lang="en-IN" spc="-5" dirty="0">
              <a:solidFill>
                <a:srgbClr val="FFFFFF"/>
              </a:solidFill>
              <a:latin typeface="Carlito"/>
              <a:cs typeface="Carlito"/>
            </a:rPr>
            <a:t>Booster </a:t>
          </a:r>
          <a:r>
            <a:rPr lang="en-IN" spc="-25" dirty="0">
              <a:solidFill>
                <a:srgbClr val="FFFFFF"/>
              </a:solidFill>
              <a:latin typeface="Carlito"/>
              <a:cs typeface="Carlito"/>
            </a:rPr>
            <a:t>Version,  </a:t>
          </a:r>
          <a:r>
            <a:rPr lang="en-IN" spc="-20" dirty="0">
              <a:solidFill>
                <a:srgbClr val="FFFFFF"/>
              </a:solidFill>
              <a:latin typeface="Carlito"/>
              <a:cs typeface="Carlito"/>
            </a:rPr>
            <a:t>Payload</a:t>
          </a:r>
          <a:r>
            <a:rPr lang="en-IN" spc="-75" dirty="0">
              <a:solidFill>
                <a:srgbClr val="FFFFFF"/>
              </a:solidFill>
              <a:latin typeface="Carlito"/>
              <a:cs typeface="Carlito"/>
            </a:rPr>
            <a:t> </a:t>
          </a:r>
          <a:r>
            <a:rPr lang="en-IN" spc="-15" dirty="0">
              <a:solidFill>
                <a:srgbClr val="FFFFFF"/>
              </a:solidFill>
              <a:latin typeface="Carlito"/>
              <a:cs typeface="Carlito"/>
            </a:rPr>
            <a:t>Data)</a:t>
          </a:r>
          <a:endParaRPr lang="en-IN" dirty="0"/>
        </a:p>
      </dgm:t>
    </dgm:pt>
    <dgm:pt modelId="{8947FD59-1FAA-4B83-87C3-0719041FCF91}" type="parTrans" cxnId="{D019A9FA-27FF-479B-A35E-A4DE4858F783}">
      <dgm:prSet/>
      <dgm:spPr/>
      <dgm:t>
        <a:bodyPr/>
        <a:lstStyle/>
        <a:p>
          <a:endParaRPr lang="en-IN"/>
        </a:p>
      </dgm:t>
    </dgm:pt>
    <dgm:pt modelId="{25F36D93-E6F4-47CC-B80C-F5C704C2002E}" type="sibTrans" cxnId="{D019A9FA-27FF-479B-A35E-A4DE4858F783}">
      <dgm:prSet/>
      <dgm:spPr/>
      <dgm:t>
        <a:bodyPr/>
        <a:lstStyle/>
        <a:p>
          <a:endParaRPr lang="en-IN"/>
        </a:p>
      </dgm:t>
    </dgm:pt>
    <dgm:pt modelId="{BB8EAB70-E257-4A41-A848-C7040549AC00}">
      <dgm:prSet phldrT="[Text]"/>
      <dgm:spPr/>
      <dgm:t>
        <a:bodyPr/>
        <a:lstStyle/>
        <a:p>
          <a:r>
            <a:rPr lang="en-IN" spc="-10" dirty="0" err="1">
              <a:solidFill>
                <a:srgbClr val="FFFFFF"/>
              </a:solidFill>
              <a:latin typeface="Carlito"/>
              <a:cs typeface="Carlito"/>
            </a:rPr>
            <a:t>Json_normalize</a:t>
          </a:r>
          <a:r>
            <a:rPr lang="en-IN" spc="-170" dirty="0">
              <a:solidFill>
                <a:srgbClr val="FFFFFF"/>
              </a:solidFill>
              <a:latin typeface="Carlito"/>
              <a:cs typeface="Carlito"/>
            </a:rPr>
            <a:t> </a:t>
          </a:r>
          <a:r>
            <a:rPr lang="en-IN" spc="-25" dirty="0">
              <a:solidFill>
                <a:srgbClr val="FFFFFF"/>
              </a:solidFill>
              <a:latin typeface="Carlito"/>
              <a:cs typeface="Carlito"/>
            </a:rPr>
            <a:t>to  </a:t>
          </a:r>
          <a:r>
            <a:rPr lang="en-IN" spc="-20" dirty="0" err="1">
              <a:solidFill>
                <a:srgbClr val="FFFFFF"/>
              </a:solidFill>
              <a:latin typeface="Carlito"/>
              <a:cs typeface="Carlito"/>
            </a:rPr>
            <a:t>DataFrame</a:t>
          </a:r>
          <a:r>
            <a:rPr lang="en-IN" spc="-20" dirty="0">
              <a:solidFill>
                <a:srgbClr val="FFFFFF"/>
              </a:solidFill>
              <a:latin typeface="Carlito"/>
              <a:cs typeface="Carlito"/>
            </a:rPr>
            <a:t> data  from</a:t>
          </a:r>
          <a:r>
            <a:rPr lang="en-IN" spc="-45" dirty="0">
              <a:solidFill>
                <a:srgbClr val="FFFFFF"/>
              </a:solidFill>
              <a:latin typeface="Carlito"/>
              <a:cs typeface="Carlito"/>
            </a:rPr>
            <a:t> </a:t>
          </a:r>
          <a:r>
            <a:rPr lang="en-IN" dirty="0">
              <a:solidFill>
                <a:srgbClr val="FFFFFF"/>
              </a:solidFill>
              <a:latin typeface="Carlito"/>
              <a:cs typeface="Carlito"/>
            </a:rPr>
            <a:t>JSON</a:t>
          </a:r>
          <a:endParaRPr lang="en-IN" dirty="0"/>
        </a:p>
      </dgm:t>
    </dgm:pt>
    <dgm:pt modelId="{26158E32-05B0-43B6-91AE-9D3ECA40164E}" type="parTrans" cxnId="{7C1755F3-DC4D-46CF-9D3B-F6E97D7FB838}">
      <dgm:prSet/>
      <dgm:spPr/>
      <dgm:t>
        <a:bodyPr/>
        <a:lstStyle/>
        <a:p>
          <a:endParaRPr lang="en-IN"/>
        </a:p>
      </dgm:t>
    </dgm:pt>
    <dgm:pt modelId="{2412A307-4A6B-4FEA-B06B-9785EFDC8B7A}" type="sibTrans" cxnId="{7C1755F3-DC4D-46CF-9D3B-F6E97D7FB838}">
      <dgm:prSet/>
      <dgm:spPr/>
      <dgm:t>
        <a:bodyPr/>
        <a:lstStyle/>
        <a:p>
          <a:endParaRPr lang="en-IN"/>
        </a:p>
      </dgm:t>
    </dgm:pt>
    <dgm:pt modelId="{A94C013B-D0A7-40BE-A03B-71B0D4272720}">
      <dgm:prSet phldrT="[Text]"/>
      <dgm:spPr/>
      <dgm:t>
        <a:bodyPr/>
        <a:lstStyle/>
        <a:p>
          <a:r>
            <a:rPr lang="en-IN" dirty="0">
              <a:solidFill>
                <a:srgbClr val="FFFFFF"/>
              </a:solidFill>
              <a:latin typeface="Carlito"/>
              <a:cs typeface="Carlito"/>
            </a:rPr>
            <a:t>Dictionary</a:t>
          </a:r>
          <a:r>
            <a:rPr lang="en-IN" spc="-95" dirty="0">
              <a:solidFill>
                <a:srgbClr val="FFFFFF"/>
              </a:solidFill>
              <a:latin typeface="Carlito"/>
              <a:cs typeface="Carlito"/>
            </a:rPr>
            <a:t> </a:t>
          </a:r>
          <a:r>
            <a:rPr lang="en-IN" spc="-25" dirty="0">
              <a:solidFill>
                <a:srgbClr val="FFFFFF"/>
              </a:solidFill>
              <a:latin typeface="Carlito"/>
              <a:cs typeface="Carlito"/>
            </a:rPr>
            <a:t>relevant  </a:t>
          </a:r>
          <a:r>
            <a:rPr lang="en-IN" spc="-20" dirty="0">
              <a:solidFill>
                <a:srgbClr val="FFFFFF"/>
              </a:solidFill>
              <a:latin typeface="Carlito"/>
              <a:cs typeface="Carlito"/>
            </a:rPr>
            <a:t>data</a:t>
          </a:r>
          <a:endParaRPr lang="en-IN" dirty="0"/>
        </a:p>
      </dgm:t>
    </dgm:pt>
    <dgm:pt modelId="{D3661CA1-C1E9-4B35-9372-06A782220DE2}" type="parTrans" cxnId="{EF54079A-AC88-442C-B6DD-DA435CE3AEFE}">
      <dgm:prSet/>
      <dgm:spPr/>
      <dgm:t>
        <a:bodyPr/>
        <a:lstStyle/>
        <a:p>
          <a:endParaRPr lang="en-IN"/>
        </a:p>
      </dgm:t>
    </dgm:pt>
    <dgm:pt modelId="{6BD38CAD-27A4-47E6-B281-52A813E6C8B9}" type="sibTrans" cxnId="{EF54079A-AC88-442C-B6DD-DA435CE3AEFE}">
      <dgm:prSet/>
      <dgm:spPr/>
      <dgm:t>
        <a:bodyPr/>
        <a:lstStyle/>
        <a:p>
          <a:endParaRPr lang="en-IN"/>
        </a:p>
      </dgm:t>
    </dgm:pt>
    <dgm:pt modelId="{958FBDAA-F58E-4249-8FBC-B099E54BC54D}">
      <dgm:prSet phldrT="[Text]"/>
      <dgm:spPr/>
      <dgm:t>
        <a:bodyPr/>
        <a:lstStyle/>
        <a:p>
          <a:r>
            <a:rPr lang="en-IN" spc="-5" dirty="0">
              <a:solidFill>
                <a:srgbClr val="FFFFFF"/>
              </a:solidFill>
              <a:latin typeface="Carlito"/>
              <a:cs typeface="Carlito"/>
            </a:rPr>
            <a:t>Cast </a:t>
          </a:r>
          <a:r>
            <a:rPr lang="en-IN" dirty="0">
              <a:solidFill>
                <a:srgbClr val="FFFFFF"/>
              </a:solidFill>
              <a:latin typeface="Carlito"/>
              <a:cs typeface="Carlito"/>
            </a:rPr>
            <a:t>dictionary</a:t>
          </a:r>
          <a:r>
            <a:rPr lang="en-IN" spc="-250" dirty="0">
              <a:solidFill>
                <a:srgbClr val="FFFFFF"/>
              </a:solidFill>
              <a:latin typeface="Carlito"/>
              <a:cs typeface="Carlito"/>
            </a:rPr>
            <a:t> </a:t>
          </a:r>
          <a:r>
            <a:rPr lang="en-IN" spc="-15" dirty="0">
              <a:solidFill>
                <a:srgbClr val="FFFFFF"/>
              </a:solidFill>
              <a:latin typeface="Carlito"/>
              <a:cs typeface="Carlito"/>
            </a:rPr>
            <a:t>to </a:t>
          </a:r>
          <a:r>
            <a:rPr lang="en-IN" dirty="0">
              <a:solidFill>
                <a:srgbClr val="FFFFFF"/>
              </a:solidFill>
              <a:latin typeface="Carlito"/>
              <a:cs typeface="Carlito"/>
            </a:rPr>
            <a:t>a  </a:t>
          </a:r>
          <a:r>
            <a:rPr lang="en-IN" spc="-20" dirty="0" err="1">
              <a:solidFill>
                <a:srgbClr val="FFFFFF"/>
              </a:solidFill>
              <a:latin typeface="Carlito"/>
              <a:cs typeface="Carlito"/>
            </a:rPr>
            <a:t>DataFrame</a:t>
          </a:r>
          <a:endParaRPr lang="en-IN" dirty="0"/>
        </a:p>
      </dgm:t>
    </dgm:pt>
    <dgm:pt modelId="{AE9144EB-1E4A-4868-911A-D81040056D23}" type="parTrans" cxnId="{41320FEB-2D17-468E-BADE-642D4AE419ED}">
      <dgm:prSet/>
      <dgm:spPr/>
      <dgm:t>
        <a:bodyPr/>
        <a:lstStyle/>
        <a:p>
          <a:endParaRPr lang="en-IN"/>
        </a:p>
      </dgm:t>
    </dgm:pt>
    <dgm:pt modelId="{5629AD49-498B-4417-8700-766E1AC4044B}" type="sibTrans" cxnId="{41320FEB-2D17-468E-BADE-642D4AE419ED}">
      <dgm:prSet/>
      <dgm:spPr/>
      <dgm:t>
        <a:bodyPr/>
        <a:lstStyle/>
        <a:p>
          <a:endParaRPr lang="en-IN"/>
        </a:p>
      </dgm:t>
    </dgm:pt>
    <dgm:pt modelId="{8232AF68-ACC6-41A4-BB3E-F57CD0A190D5}">
      <dgm:prSet phldrT="[Text]"/>
      <dgm:spPr/>
      <dgm:t>
        <a:bodyPr/>
        <a:lstStyle/>
        <a:p>
          <a:r>
            <a:rPr lang="en-IN" spc="-5">
              <a:solidFill>
                <a:srgbClr val="FFFFFF"/>
              </a:solidFill>
              <a:latin typeface="Carlito"/>
              <a:cs typeface="Carlito"/>
            </a:rPr>
            <a:t>Filter </a:t>
          </a:r>
          <a:r>
            <a:rPr lang="en-IN" spc="-10">
              <a:solidFill>
                <a:srgbClr val="FFFFFF"/>
              </a:solidFill>
              <a:latin typeface="Carlito"/>
              <a:cs typeface="Carlito"/>
            </a:rPr>
            <a:t>data to</a:t>
          </a:r>
          <a:r>
            <a:rPr lang="en-IN" spc="-204">
              <a:solidFill>
                <a:srgbClr val="FFFFFF"/>
              </a:solidFill>
              <a:latin typeface="Carlito"/>
              <a:cs typeface="Carlito"/>
            </a:rPr>
            <a:t> </a:t>
          </a:r>
          <a:r>
            <a:rPr lang="en-IN" spc="-5">
              <a:solidFill>
                <a:srgbClr val="FFFFFF"/>
              </a:solidFill>
              <a:latin typeface="Carlito"/>
              <a:cs typeface="Carlito"/>
            </a:rPr>
            <a:t>only  </a:t>
          </a:r>
          <a:r>
            <a:rPr lang="en-IN">
              <a:solidFill>
                <a:srgbClr val="FFFFFF"/>
              </a:solidFill>
              <a:latin typeface="Carlito"/>
              <a:cs typeface="Carlito"/>
            </a:rPr>
            <a:t>include </a:t>
          </a:r>
          <a:r>
            <a:rPr lang="en-IN" spc="-20">
              <a:solidFill>
                <a:srgbClr val="FFFFFF"/>
              </a:solidFill>
              <a:latin typeface="Carlito"/>
              <a:cs typeface="Carlito"/>
            </a:rPr>
            <a:t>Falcon </a:t>
          </a:r>
          <a:r>
            <a:rPr lang="en-IN">
              <a:solidFill>
                <a:srgbClr val="FFFFFF"/>
              </a:solidFill>
              <a:latin typeface="Carlito"/>
              <a:cs typeface="Carlito"/>
            </a:rPr>
            <a:t>9  launches</a:t>
          </a:r>
          <a:endParaRPr lang="en-IN" dirty="0"/>
        </a:p>
      </dgm:t>
    </dgm:pt>
    <dgm:pt modelId="{BFA3765F-C1E1-4F8A-AE81-FD7D240F6A84}" type="parTrans" cxnId="{DA3EFA7F-1B77-43D6-B7D0-29BA39DB8059}">
      <dgm:prSet/>
      <dgm:spPr/>
      <dgm:t>
        <a:bodyPr/>
        <a:lstStyle/>
        <a:p>
          <a:endParaRPr lang="en-IN"/>
        </a:p>
      </dgm:t>
    </dgm:pt>
    <dgm:pt modelId="{0630FDF0-C1D8-4DC4-B02C-C193B1CBB1DB}" type="sibTrans" cxnId="{DA3EFA7F-1B77-43D6-B7D0-29BA39DB8059}">
      <dgm:prSet/>
      <dgm:spPr/>
      <dgm:t>
        <a:bodyPr/>
        <a:lstStyle/>
        <a:p>
          <a:endParaRPr lang="en-IN"/>
        </a:p>
      </dgm:t>
    </dgm:pt>
    <dgm:pt modelId="{5E9C31D6-D7D0-475C-9F8A-4016074D70E2}">
      <dgm:prSet phldrT="[Text]"/>
      <dgm:spPr/>
      <dgm:t>
        <a:bodyPr/>
        <a:lstStyle/>
        <a:p>
          <a:r>
            <a:rPr lang="en-IN" spc="-20" dirty="0" err="1">
              <a:solidFill>
                <a:srgbClr val="FFFFFF"/>
              </a:solidFill>
              <a:latin typeface="Carlito"/>
              <a:cs typeface="Carlito"/>
            </a:rPr>
            <a:t>Imputate</a:t>
          </a:r>
          <a:r>
            <a:rPr lang="en-IN" spc="-20" dirty="0">
              <a:solidFill>
                <a:srgbClr val="FFFFFF"/>
              </a:solidFill>
              <a:latin typeface="Carlito"/>
              <a:cs typeface="Carlito"/>
            </a:rPr>
            <a:t> </a:t>
          </a:r>
          <a:r>
            <a:rPr lang="en-IN" spc="-5" dirty="0">
              <a:solidFill>
                <a:srgbClr val="FFFFFF"/>
              </a:solidFill>
              <a:latin typeface="Carlito"/>
              <a:cs typeface="Carlito"/>
            </a:rPr>
            <a:t>missing  </a:t>
          </a:r>
          <a:r>
            <a:rPr lang="en-IN" spc="-20" dirty="0" err="1">
              <a:solidFill>
                <a:srgbClr val="FFFFFF"/>
              </a:solidFill>
              <a:latin typeface="Carlito"/>
              <a:cs typeface="Carlito"/>
            </a:rPr>
            <a:t>PayloadMass</a:t>
          </a:r>
          <a:r>
            <a:rPr lang="en-IN" spc="-160" dirty="0">
              <a:solidFill>
                <a:srgbClr val="FFFFFF"/>
              </a:solidFill>
              <a:latin typeface="Carlito"/>
              <a:cs typeface="Carlito"/>
            </a:rPr>
            <a:t> </a:t>
          </a:r>
          <a:r>
            <a:rPr lang="en-IN" spc="-5" dirty="0">
              <a:solidFill>
                <a:srgbClr val="FFFFFF"/>
              </a:solidFill>
              <a:latin typeface="Carlito"/>
              <a:cs typeface="Carlito"/>
            </a:rPr>
            <a:t>values  with</a:t>
          </a:r>
          <a:r>
            <a:rPr lang="en-IN" spc="-35" dirty="0">
              <a:solidFill>
                <a:srgbClr val="FFFFFF"/>
              </a:solidFill>
              <a:latin typeface="Carlito"/>
              <a:cs typeface="Carlito"/>
            </a:rPr>
            <a:t> </a:t>
          </a:r>
          <a:r>
            <a:rPr lang="en-IN" dirty="0">
              <a:solidFill>
                <a:srgbClr val="FFFFFF"/>
              </a:solidFill>
              <a:latin typeface="Carlito"/>
              <a:cs typeface="Carlito"/>
            </a:rPr>
            <a:t>mean</a:t>
          </a:r>
          <a:endParaRPr lang="en-IN" dirty="0"/>
        </a:p>
      </dgm:t>
    </dgm:pt>
    <dgm:pt modelId="{B2416B95-AC36-43B2-A58F-F5472C28EFEA}" type="parTrans" cxnId="{26C763C0-8A16-43E6-BB8E-54D792A91E29}">
      <dgm:prSet/>
      <dgm:spPr/>
      <dgm:t>
        <a:bodyPr/>
        <a:lstStyle/>
        <a:p>
          <a:endParaRPr lang="en-IN"/>
        </a:p>
      </dgm:t>
    </dgm:pt>
    <dgm:pt modelId="{3C019382-0C45-4872-AE71-82FFCD499B79}" type="sibTrans" cxnId="{26C763C0-8A16-43E6-BB8E-54D792A91E29}">
      <dgm:prSet/>
      <dgm:spPr/>
      <dgm:t>
        <a:bodyPr/>
        <a:lstStyle/>
        <a:p>
          <a:endParaRPr lang="en-IN"/>
        </a:p>
      </dgm:t>
    </dgm:pt>
    <dgm:pt modelId="{52D71A64-5247-4EBB-BF5C-01B4BBCF4144}" type="pres">
      <dgm:prSet presAssocID="{88033653-7E9E-44D9-88BD-3348359E6497}" presName="Name0" presStyleCnt="0">
        <dgm:presLayoutVars>
          <dgm:dir/>
          <dgm:resizeHandles val="exact"/>
        </dgm:presLayoutVars>
      </dgm:prSet>
      <dgm:spPr/>
    </dgm:pt>
    <dgm:pt modelId="{BBBCE108-F514-48F0-A759-D31860037D50}" type="pres">
      <dgm:prSet presAssocID="{EDA77D33-A5CB-4330-A966-EEF207C370F7}" presName="parTxOnly" presStyleLbl="node1" presStyleIdx="0" presStyleCnt="7">
        <dgm:presLayoutVars>
          <dgm:bulletEnabled val="1"/>
        </dgm:presLayoutVars>
      </dgm:prSet>
      <dgm:spPr/>
    </dgm:pt>
    <dgm:pt modelId="{BB81E4AA-9216-449B-939D-6BD9DAB75919}" type="pres">
      <dgm:prSet presAssocID="{DA646CC9-7EB1-49C8-BF39-FE8BE2828D67}" presName="parSpace" presStyleCnt="0"/>
      <dgm:spPr/>
    </dgm:pt>
    <dgm:pt modelId="{30DBC7F8-6D32-463B-9A2D-D38C1137B57C}" type="pres">
      <dgm:prSet presAssocID="{1BC96179-F0F1-481B-850F-81F4B47CE26C}" presName="parTxOnly" presStyleLbl="node1" presStyleIdx="1" presStyleCnt="7">
        <dgm:presLayoutVars>
          <dgm:bulletEnabled val="1"/>
        </dgm:presLayoutVars>
      </dgm:prSet>
      <dgm:spPr/>
    </dgm:pt>
    <dgm:pt modelId="{14F20DC2-7A17-484C-BE05-2B46AB5E7ECC}" type="pres">
      <dgm:prSet presAssocID="{25F36D93-E6F4-47CC-B80C-F5C704C2002E}" presName="parSpace" presStyleCnt="0"/>
      <dgm:spPr/>
    </dgm:pt>
    <dgm:pt modelId="{C6C54773-5A40-4137-B2FE-E47B455CE0B7}" type="pres">
      <dgm:prSet presAssocID="{BB8EAB70-E257-4A41-A848-C7040549AC00}" presName="parTxOnly" presStyleLbl="node1" presStyleIdx="2" presStyleCnt="7">
        <dgm:presLayoutVars>
          <dgm:bulletEnabled val="1"/>
        </dgm:presLayoutVars>
      </dgm:prSet>
      <dgm:spPr/>
    </dgm:pt>
    <dgm:pt modelId="{90392FE6-5E1B-4A8C-96B6-5653E7E33677}" type="pres">
      <dgm:prSet presAssocID="{2412A307-4A6B-4FEA-B06B-9785EFDC8B7A}" presName="parSpace" presStyleCnt="0"/>
      <dgm:spPr/>
    </dgm:pt>
    <dgm:pt modelId="{36864A73-45B8-4DF8-912A-44EC25568A14}" type="pres">
      <dgm:prSet presAssocID="{A94C013B-D0A7-40BE-A03B-71B0D4272720}" presName="parTxOnly" presStyleLbl="node1" presStyleIdx="3" presStyleCnt="7">
        <dgm:presLayoutVars>
          <dgm:bulletEnabled val="1"/>
        </dgm:presLayoutVars>
      </dgm:prSet>
      <dgm:spPr/>
    </dgm:pt>
    <dgm:pt modelId="{EC07940F-E908-4CCF-8A6A-10DFC363A36B}" type="pres">
      <dgm:prSet presAssocID="{6BD38CAD-27A4-47E6-B281-52A813E6C8B9}" presName="parSpace" presStyleCnt="0"/>
      <dgm:spPr/>
    </dgm:pt>
    <dgm:pt modelId="{CEF9D191-2EA3-440F-8BA6-A77EC85EDEB9}" type="pres">
      <dgm:prSet presAssocID="{958FBDAA-F58E-4249-8FBC-B099E54BC54D}" presName="parTxOnly" presStyleLbl="node1" presStyleIdx="4" presStyleCnt="7">
        <dgm:presLayoutVars>
          <dgm:bulletEnabled val="1"/>
        </dgm:presLayoutVars>
      </dgm:prSet>
      <dgm:spPr/>
    </dgm:pt>
    <dgm:pt modelId="{3BAB866E-86BC-4C37-99DA-7585C74DAD70}" type="pres">
      <dgm:prSet presAssocID="{5629AD49-498B-4417-8700-766E1AC4044B}" presName="parSpace" presStyleCnt="0"/>
      <dgm:spPr/>
    </dgm:pt>
    <dgm:pt modelId="{6E22B02B-597B-4BD8-A865-A05551AD2EED}" type="pres">
      <dgm:prSet presAssocID="{8232AF68-ACC6-41A4-BB3E-F57CD0A190D5}" presName="parTxOnly" presStyleLbl="node1" presStyleIdx="5" presStyleCnt="7">
        <dgm:presLayoutVars>
          <dgm:bulletEnabled val="1"/>
        </dgm:presLayoutVars>
      </dgm:prSet>
      <dgm:spPr/>
    </dgm:pt>
    <dgm:pt modelId="{572E28AB-7357-46E2-A6AC-2ED5D867AEA5}" type="pres">
      <dgm:prSet presAssocID="{0630FDF0-C1D8-4DC4-B02C-C193B1CBB1DB}" presName="parSpace" presStyleCnt="0"/>
      <dgm:spPr/>
    </dgm:pt>
    <dgm:pt modelId="{C1D7DF85-3C5C-4FB0-99B3-8A6743462CA3}" type="pres">
      <dgm:prSet presAssocID="{5E9C31D6-D7D0-475C-9F8A-4016074D70E2}" presName="parTxOnly" presStyleLbl="node1" presStyleIdx="6" presStyleCnt="7">
        <dgm:presLayoutVars>
          <dgm:bulletEnabled val="1"/>
        </dgm:presLayoutVars>
      </dgm:prSet>
      <dgm:spPr/>
    </dgm:pt>
  </dgm:ptLst>
  <dgm:cxnLst>
    <dgm:cxn modelId="{4C86EA14-D55C-4E65-BD7B-4B22BA8BF30F}" type="presOf" srcId="{EDA77D33-A5CB-4330-A966-EEF207C370F7}" destId="{BBBCE108-F514-48F0-A759-D31860037D50}" srcOrd="0" destOrd="0" presId="urn:microsoft.com/office/officeart/2005/8/layout/hChevron3"/>
    <dgm:cxn modelId="{00250C2C-9C6E-4D29-B57C-DA784837D188}" type="presOf" srcId="{1BC96179-F0F1-481B-850F-81F4B47CE26C}" destId="{30DBC7F8-6D32-463B-9A2D-D38C1137B57C}" srcOrd="0" destOrd="0" presId="urn:microsoft.com/office/officeart/2005/8/layout/hChevron3"/>
    <dgm:cxn modelId="{E320EF60-AB41-4229-AD77-108BB1AB759F}" srcId="{88033653-7E9E-44D9-88BD-3348359E6497}" destId="{EDA77D33-A5CB-4330-A966-EEF207C370F7}" srcOrd="0" destOrd="0" parTransId="{8C20E1D0-3353-4C48-A19E-CE271805F0B9}" sibTransId="{DA646CC9-7EB1-49C8-BF39-FE8BE2828D67}"/>
    <dgm:cxn modelId="{DA3EFA7F-1B77-43D6-B7D0-29BA39DB8059}" srcId="{88033653-7E9E-44D9-88BD-3348359E6497}" destId="{8232AF68-ACC6-41A4-BB3E-F57CD0A190D5}" srcOrd="5" destOrd="0" parTransId="{BFA3765F-C1E1-4F8A-AE81-FD7D240F6A84}" sibTransId="{0630FDF0-C1D8-4DC4-B02C-C193B1CBB1DB}"/>
    <dgm:cxn modelId="{EF54079A-AC88-442C-B6DD-DA435CE3AEFE}" srcId="{88033653-7E9E-44D9-88BD-3348359E6497}" destId="{A94C013B-D0A7-40BE-A03B-71B0D4272720}" srcOrd="3" destOrd="0" parTransId="{D3661CA1-C1E9-4B35-9372-06A782220DE2}" sibTransId="{6BD38CAD-27A4-47E6-B281-52A813E6C8B9}"/>
    <dgm:cxn modelId="{AD5B0CA5-B09C-4E57-98A8-4A0B91342F01}" type="presOf" srcId="{88033653-7E9E-44D9-88BD-3348359E6497}" destId="{52D71A64-5247-4EBB-BF5C-01B4BBCF4144}" srcOrd="0" destOrd="0" presId="urn:microsoft.com/office/officeart/2005/8/layout/hChevron3"/>
    <dgm:cxn modelId="{07FE04A6-C5F5-41C5-B821-3D3FEA546B74}" type="presOf" srcId="{A94C013B-D0A7-40BE-A03B-71B0D4272720}" destId="{36864A73-45B8-4DF8-912A-44EC25568A14}" srcOrd="0" destOrd="0" presId="urn:microsoft.com/office/officeart/2005/8/layout/hChevron3"/>
    <dgm:cxn modelId="{F17987BA-0DFB-41FD-BDDC-C8EC10A42A9D}" type="presOf" srcId="{958FBDAA-F58E-4249-8FBC-B099E54BC54D}" destId="{CEF9D191-2EA3-440F-8BA6-A77EC85EDEB9}" srcOrd="0" destOrd="0" presId="urn:microsoft.com/office/officeart/2005/8/layout/hChevron3"/>
    <dgm:cxn modelId="{26C763C0-8A16-43E6-BB8E-54D792A91E29}" srcId="{88033653-7E9E-44D9-88BD-3348359E6497}" destId="{5E9C31D6-D7D0-475C-9F8A-4016074D70E2}" srcOrd="6" destOrd="0" parTransId="{B2416B95-AC36-43B2-A58F-F5472C28EFEA}" sibTransId="{3C019382-0C45-4872-AE71-82FFCD499B79}"/>
    <dgm:cxn modelId="{37F0E3C6-2127-4FEB-9117-A8B6F2C6FC48}" type="presOf" srcId="{BB8EAB70-E257-4A41-A848-C7040549AC00}" destId="{C6C54773-5A40-4137-B2FE-E47B455CE0B7}" srcOrd="0" destOrd="0" presId="urn:microsoft.com/office/officeart/2005/8/layout/hChevron3"/>
    <dgm:cxn modelId="{B5B44DE7-5F67-46F6-912D-A1BBBF6374B6}" type="presOf" srcId="{5E9C31D6-D7D0-475C-9F8A-4016074D70E2}" destId="{C1D7DF85-3C5C-4FB0-99B3-8A6743462CA3}" srcOrd="0" destOrd="0" presId="urn:microsoft.com/office/officeart/2005/8/layout/hChevron3"/>
    <dgm:cxn modelId="{41320FEB-2D17-468E-BADE-642D4AE419ED}" srcId="{88033653-7E9E-44D9-88BD-3348359E6497}" destId="{958FBDAA-F58E-4249-8FBC-B099E54BC54D}" srcOrd="4" destOrd="0" parTransId="{AE9144EB-1E4A-4868-911A-D81040056D23}" sibTransId="{5629AD49-498B-4417-8700-766E1AC4044B}"/>
    <dgm:cxn modelId="{7C1755F3-DC4D-46CF-9D3B-F6E97D7FB838}" srcId="{88033653-7E9E-44D9-88BD-3348359E6497}" destId="{BB8EAB70-E257-4A41-A848-C7040549AC00}" srcOrd="2" destOrd="0" parTransId="{26158E32-05B0-43B6-91AE-9D3ECA40164E}" sibTransId="{2412A307-4A6B-4FEA-B06B-9785EFDC8B7A}"/>
    <dgm:cxn modelId="{D019A9FA-27FF-479B-A35E-A4DE4858F783}" srcId="{88033653-7E9E-44D9-88BD-3348359E6497}" destId="{1BC96179-F0F1-481B-850F-81F4B47CE26C}" srcOrd="1" destOrd="0" parTransId="{8947FD59-1FAA-4B83-87C3-0719041FCF91}" sibTransId="{25F36D93-E6F4-47CC-B80C-F5C704C2002E}"/>
    <dgm:cxn modelId="{2B19DEFE-18BD-4A7C-94DD-722504E8CBED}" type="presOf" srcId="{8232AF68-ACC6-41A4-BB3E-F57CD0A190D5}" destId="{6E22B02B-597B-4BD8-A865-A05551AD2EED}" srcOrd="0" destOrd="0" presId="urn:microsoft.com/office/officeart/2005/8/layout/hChevron3"/>
    <dgm:cxn modelId="{76982DBE-4B52-4AFA-A028-78D5E1E350AA}" type="presParOf" srcId="{52D71A64-5247-4EBB-BF5C-01B4BBCF4144}" destId="{BBBCE108-F514-48F0-A759-D31860037D50}" srcOrd="0" destOrd="0" presId="urn:microsoft.com/office/officeart/2005/8/layout/hChevron3"/>
    <dgm:cxn modelId="{3A99EFD5-12CD-422E-89A7-1D5E6B88A4A5}" type="presParOf" srcId="{52D71A64-5247-4EBB-BF5C-01B4BBCF4144}" destId="{BB81E4AA-9216-449B-939D-6BD9DAB75919}" srcOrd="1" destOrd="0" presId="urn:microsoft.com/office/officeart/2005/8/layout/hChevron3"/>
    <dgm:cxn modelId="{EEB19601-0947-4F88-97A5-B7A065D80B5B}" type="presParOf" srcId="{52D71A64-5247-4EBB-BF5C-01B4BBCF4144}" destId="{30DBC7F8-6D32-463B-9A2D-D38C1137B57C}" srcOrd="2" destOrd="0" presId="urn:microsoft.com/office/officeart/2005/8/layout/hChevron3"/>
    <dgm:cxn modelId="{7538337D-B967-4F74-8F8F-6DEEB4AFE754}" type="presParOf" srcId="{52D71A64-5247-4EBB-BF5C-01B4BBCF4144}" destId="{14F20DC2-7A17-484C-BE05-2B46AB5E7ECC}" srcOrd="3" destOrd="0" presId="urn:microsoft.com/office/officeart/2005/8/layout/hChevron3"/>
    <dgm:cxn modelId="{3FCD80A2-E3BC-4AAF-A271-6C63DB7AD905}" type="presParOf" srcId="{52D71A64-5247-4EBB-BF5C-01B4BBCF4144}" destId="{C6C54773-5A40-4137-B2FE-E47B455CE0B7}" srcOrd="4" destOrd="0" presId="urn:microsoft.com/office/officeart/2005/8/layout/hChevron3"/>
    <dgm:cxn modelId="{25FAD218-B987-4C2C-A142-E3CD7C8F1790}" type="presParOf" srcId="{52D71A64-5247-4EBB-BF5C-01B4BBCF4144}" destId="{90392FE6-5E1B-4A8C-96B6-5653E7E33677}" srcOrd="5" destOrd="0" presId="urn:microsoft.com/office/officeart/2005/8/layout/hChevron3"/>
    <dgm:cxn modelId="{DE672728-DEF2-4F4E-8B81-07B9199CDEE8}" type="presParOf" srcId="{52D71A64-5247-4EBB-BF5C-01B4BBCF4144}" destId="{36864A73-45B8-4DF8-912A-44EC25568A14}" srcOrd="6" destOrd="0" presId="urn:microsoft.com/office/officeart/2005/8/layout/hChevron3"/>
    <dgm:cxn modelId="{356DE5A3-06A3-42AE-80C5-9A6FD419F2C9}" type="presParOf" srcId="{52D71A64-5247-4EBB-BF5C-01B4BBCF4144}" destId="{EC07940F-E908-4CCF-8A6A-10DFC363A36B}" srcOrd="7" destOrd="0" presId="urn:microsoft.com/office/officeart/2005/8/layout/hChevron3"/>
    <dgm:cxn modelId="{151377A9-C876-4E7A-95CB-432603B29668}" type="presParOf" srcId="{52D71A64-5247-4EBB-BF5C-01B4BBCF4144}" destId="{CEF9D191-2EA3-440F-8BA6-A77EC85EDEB9}" srcOrd="8" destOrd="0" presId="urn:microsoft.com/office/officeart/2005/8/layout/hChevron3"/>
    <dgm:cxn modelId="{57B6F2D3-ACD6-47A7-9B57-B6B8F7BAD542}" type="presParOf" srcId="{52D71A64-5247-4EBB-BF5C-01B4BBCF4144}" destId="{3BAB866E-86BC-4C37-99DA-7585C74DAD70}" srcOrd="9" destOrd="0" presId="urn:microsoft.com/office/officeart/2005/8/layout/hChevron3"/>
    <dgm:cxn modelId="{7EB1599D-DCE8-4C05-AC09-865239BF1167}" type="presParOf" srcId="{52D71A64-5247-4EBB-BF5C-01B4BBCF4144}" destId="{6E22B02B-597B-4BD8-A865-A05551AD2EED}" srcOrd="10" destOrd="0" presId="urn:microsoft.com/office/officeart/2005/8/layout/hChevron3"/>
    <dgm:cxn modelId="{66D54F81-3CD6-48CA-AA67-618D84758B85}" type="presParOf" srcId="{52D71A64-5247-4EBB-BF5C-01B4BBCF4144}" destId="{572E28AB-7357-46E2-A6AC-2ED5D867AEA5}" srcOrd="11" destOrd="0" presId="urn:microsoft.com/office/officeart/2005/8/layout/hChevron3"/>
    <dgm:cxn modelId="{BBFD495F-C1A6-4981-A59B-28AF812F52B7}" type="presParOf" srcId="{52D71A64-5247-4EBB-BF5C-01B4BBCF4144}" destId="{C1D7DF85-3C5C-4FB0-99B3-8A6743462CA3}" srcOrd="12"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8AF787E-0BD1-4C88-829A-72467DD8FAEF}" type="doc">
      <dgm:prSet loTypeId="urn:microsoft.com/office/officeart/2005/8/layout/chevron1" loCatId="process" qsTypeId="urn:microsoft.com/office/officeart/2005/8/quickstyle/simple1" qsCatId="simple" csTypeId="urn:microsoft.com/office/officeart/2005/8/colors/accent1_2" csCatId="accent1" phldr="1"/>
      <dgm:spPr/>
    </dgm:pt>
    <dgm:pt modelId="{CC3DAAB2-7FC7-48E2-8C1B-4FC903731ECA}">
      <dgm:prSet phldrT="[Text]"/>
      <dgm:spPr/>
      <dgm:t>
        <a:bodyPr/>
        <a:lstStyle/>
        <a:p>
          <a:r>
            <a:rPr lang="en-IN" spc="-25" dirty="0">
              <a:solidFill>
                <a:srgbClr val="FFFFFF"/>
              </a:solidFill>
              <a:latin typeface="Carlito"/>
              <a:cs typeface="Carlito"/>
            </a:rPr>
            <a:t>Request</a:t>
          </a:r>
          <a:r>
            <a:rPr lang="en-IN" spc="-114" dirty="0">
              <a:solidFill>
                <a:srgbClr val="FFFFFF"/>
              </a:solidFill>
              <a:latin typeface="Carlito"/>
              <a:cs typeface="Carlito"/>
            </a:rPr>
            <a:t> </a:t>
          </a:r>
          <a:r>
            <a:rPr lang="en-IN" spc="-5" dirty="0">
              <a:solidFill>
                <a:srgbClr val="FFFFFF"/>
              </a:solidFill>
              <a:latin typeface="Carlito"/>
              <a:cs typeface="Carlito"/>
            </a:rPr>
            <a:t>Wikipedia </a:t>
          </a:r>
          <a:r>
            <a:rPr lang="en-IN" spc="-25" dirty="0">
              <a:solidFill>
                <a:srgbClr val="FFFFFF"/>
              </a:solidFill>
              <a:latin typeface="Carlito"/>
              <a:cs typeface="Carlito"/>
            </a:rPr>
            <a:t>html</a:t>
          </a:r>
          <a:endParaRPr lang="en-IN" dirty="0"/>
        </a:p>
      </dgm:t>
    </dgm:pt>
    <dgm:pt modelId="{4E528D3A-44B4-49C1-BC65-207F5D2B694E}" type="parTrans" cxnId="{B899F1DC-E057-46AD-8FB4-AFC9BBD23F5E}">
      <dgm:prSet/>
      <dgm:spPr/>
      <dgm:t>
        <a:bodyPr/>
        <a:lstStyle/>
        <a:p>
          <a:endParaRPr lang="en-IN"/>
        </a:p>
      </dgm:t>
    </dgm:pt>
    <dgm:pt modelId="{5E294344-8EE9-4342-95FD-6BF7A5C924B8}" type="sibTrans" cxnId="{B899F1DC-E057-46AD-8FB4-AFC9BBD23F5E}">
      <dgm:prSet/>
      <dgm:spPr/>
      <dgm:t>
        <a:bodyPr/>
        <a:lstStyle/>
        <a:p>
          <a:endParaRPr lang="en-IN"/>
        </a:p>
      </dgm:t>
    </dgm:pt>
    <dgm:pt modelId="{BFA32432-90DA-489F-B3D8-22F2DFC0EB4D}">
      <dgm:prSet phldrT="[Text]"/>
      <dgm:spPr/>
      <dgm:t>
        <a:bodyPr/>
        <a:lstStyle/>
        <a:p>
          <a:r>
            <a:rPr lang="en-IN" spc="-15" dirty="0" err="1">
              <a:solidFill>
                <a:srgbClr val="FFFFFF"/>
              </a:solidFill>
              <a:latin typeface="Carlito"/>
              <a:cs typeface="Carlito"/>
            </a:rPr>
            <a:t>BeautifulSoup</a:t>
          </a:r>
          <a:r>
            <a:rPr lang="en-IN" spc="-15" dirty="0">
              <a:solidFill>
                <a:srgbClr val="FFFFFF"/>
              </a:solidFill>
              <a:latin typeface="Carlito"/>
              <a:cs typeface="Carlito"/>
            </a:rPr>
            <a:t> </a:t>
          </a:r>
          <a:r>
            <a:rPr lang="en-IN" spc="-20" dirty="0">
              <a:solidFill>
                <a:srgbClr val="FFFFFF"/>
              </a:solidFill>
              <a:latin typeface="Carlito"/>
              <a:cs typeface="Carlito"/>
            </a:rPr>
            <a:t>html5lib</a:t>
          </a:r>
          <a:r>
            <a:rPr lang="en-IN" spc="-105" dirty="0">
              <a:solidFill>
                <a:srgbClr val="FFFFFF"/>
              </a:solidFill>
              <a:latin typeface="Carlito"/>
              <a:cs typeface="Carlito"/>
            </a:rPr>
            <a:t> </a:t>
          </a:r>
          <a:r>
            <a:rPr lang="en-IN" spc="-35" dirty="0">
              <a:solidFill>
                <a:srgbClr val="FFFFFF"/>
              </a:solidFill>
              <a:latin typeface="Carlito"/>
              <a:cs typeface="Carlito"/>
            </a:rPr>
            <a:t>Parser</a:t>
          </a:r>
          <a:endParaRPr lang="en-IN" dirty="0"/>
        </a:p>
      </dgm:t>
    </dgm:pt>
    <dgm:pt modelId="{292FDAB8-89F2-4230-99EE-162C89116ED7}" type="parTrans" cxnId="{7E5B2051-79C1-4C03-826A-563C1B15EBBD}">
      <dgm:prSet/>
      <dgm:spPr/>
      <dgm:t>
        <a:bodyPr/>
        <a:lstStyle/>
        <a:p>
          <a:endParaRPr lang="en-IN"/>
        </a:p>
      </dgm:t>
    </dgm:pt>
    <dgm:pt modelId="{412849AB-A407-4CDA-B424-D6228232A2D3}" type="sibTrans" cxnId="{7E5B2051-79C1-4C03-826A-563C1B15EBBD}">
      <dgm:prSet/>
      <dgm:spPr/>
      <dgm:t>
        <a:bodyPr/>
        <a:lstStyle/>
        <a:p>
          <a:endParaRPr lang="en-IN"/>
        </a:p>
      </dgm:t>
    </dgm:pt>
    <dgm:pt modelId="{BF82BD5C-774F-4EC1-A93F-48E9C1E403C2}">
      <dgm:prSet phldrT="[Text]"/>
      <dgm:spPr/>
      <dgm:t>
        <a:bodyPr/>
        <a:lstStyle/>
        <a:p>
          <a:r>
            <a:rPr lang="en-IN" spc="-15" dirty="0">
              <a:solidFill>
                <a:srgbClr val="FFFFFF"/>
              </a:solidFill>
              <a:latin typeface="Carlito"/>
              <a:cs typeface="Carlito"/>
            </a:rPr>
            <a:t>Find </a:t>
          </a:r>
          <a:r>
            <a:rPr lang="en-IN" spc="-5" dirty="0">
              <a:solidFill>
                <a:srgbClr val="FFFFFF"/>
              </a:solidFill>
              <a:latin typeface="Carlito"/>
              <a:cs typeface="Carlito"/>
            </a:rPr>
            <a:t>launch</a:t>
          </a:r>
          <a:r>
            <a:rPr lang="en-IN" spc="-145" dirty="0">
              <a:solidFill>
                <a:srgbClr val="FFFFFF"/>
              </a:solidFill>
              <a:latin typeface="Carlito"/>
              <a:cs typeface="Carlito"/>
            </a:rPr>
            <a:t> </a:t>
          </a:r>
          <a:r>
            <a:rPr lang="en-IN" spc="-40" dirty="0">
              <a:solidFill>
                <a:srgbClr val="FFFFFF"/>
              </a:solidFill>
              <a:latin typeface="Carlito"/>
              <a:cs typeface="Carlito"/>
            </a:rPr>
            <a:t>info </a:t>
          </a:r>
          <a:r>
            <a:rPr lang="en-IN" spc="-25" dirty="0">
              <a:solidFill>
                <a:srgbClr val="FFFFFF"/>
              </a:solidFill>
              <a:latin typeface="Carlito"/>
              <a:cs typeface="Carlito"/>
            </a:rPr>
            <a:t>html</a:t>
          </a:r>
          <a:r>
            <a:rPr lang="en-IN" spc="-70" dirty="0">
              <a:solidFill>
                <a:srgbClr val="FFFFFF"/>
              </a:solidFill>
              <a:latin typeface="Carlito"/>
              <a:cs typeface="Carlito"/>
            </a:rPr>
            <a:t> </a:t>
          </a:r>
          <a:r>
            <a:rPr lang="en-IN" spc="-20" dirty="0">
              <a:solidFill>
                <a:srgbClr val="FFFFFF"/>
              </a:solidFill>
              <a:latin typeface="Carlito"/>
              <a:cs typeface="Carlito"/>
            </a:rPr>
            <a:t>table</a:t>
          </a:r>
          <a:endParaRPr lang="en-IN" dirty="0"/>
        </a:p>
      </dgm:t>
    </dgm:pt>
    <dgm:pt modelId="{4D20EFB8-5C65-4093-8150-AC12D31FB960}" type="parTrans" cxnId="{1B57A311-4A25-4FD5-8A86-EA7B0F89C8A3}">
      <dgm:prSet/>
      <dgm:spPr/>
      <dgm:t>
        <a:bodyPr/>
        <a:lstStyle/>
        <a:p>
          <a:endParaRPr lang="en-IN"/>
        </a:p>
      </dgm:t>
    </dgm:pt>
    <dgm:pt modelId="{3D281BB9-27B7-4072-B085-6C18322BA391}" type="sibTrans" cxnId="{1B57A311-4A25-4FD5-8A86-EA7B0F89C8A3}">
      <dgm:prSet/>
      <dgm:spPr/>
      <dgm:t>
        <a:bodyPr/>
        <a:lstStyle/>
        <a:p>
          <a:endParaRPr lang="en-IN"/>
        </a:p>
      </dgm:t>
    </dgm:pt>
    <dgm:pt modelId="{20DFAD86-5107-42F5-9F67-9F447E932DB2}">
      <dgm:prSet phldrT="[Text]"/>
      <dgm:spPr/>
      <dgm:t>
        <a:bodyPr/>
        <a:lstStyle/>
        <a:p>
          <a:r>
            <a:rPr lang="en-IN" dirty="0"/>
            <a:t>Create Dictionary</a:t>
          </a:r>
        </a:p>
      </dgm:t>
    </dgm:pt>
    <dgm:pt modelId="{B51E5BCF-CFAA-462D-A70A-528EAE19AB87}" type="parTrans" cxnId="{0441EB4F-5D5B-4CC2-9435-0EFA5F8F7163}">
      <dgm:prSet/>
      <dgm:spPr/>
      <dgm:t>
        <a:bodyPr/>
        <a:lstStyle/>
        <a:p>
          <a:endParaRPr lang="en-IN"/>
        </a:p>
      </dgm:t>
    </dgm:pt>
    <dgm:pt modelId="{43EAC0C4-15F5-4D7F-92DA-EFF03A6431B3}" type="sibTrans" cxnId="{0441EB4F-5D5B-4CC2-9435-0EFA5F8F7163}">
      <dgm:prSet/>
      <dgm:spPr/>
      <dgm:t>
        <a:bodyPr/>
        <a:lstStyle/>
        <a:p>
          <a:endParaRPr lang="en-IN"/>
        </a:p>
      </dgm:t>
    </dgm:pt>
    <dgm:pt modelId="{C97ACD56-8386-4B3A-8CF2-AD71F00AFBF1}">
      <dgm:prSet phldrT="[Text]"/>
      <dgm:spPr/>
      <dgm:t>
        <a:bodyPr/>
        <a:lstStyle/>
        <a:p>
          <a:r>
            <a:rPr lang="en-IN" spc="-45" dirty="0">
              <a:solidFill>
                <a:srgbClr val="FFFFFF"/>
              </a:solidFill>
              <a:latin typeface="Carlito"/>
              <a:cs typeface="Carlito"/>
            </a:rPr>
            <a:t>Iterate</a:t>
          </a:r>
          <a:r>
            <a:rPr lang="en-IN" spc="-135" dirty="0">
              <a:solidFill>
                <a:srgbClr val="FFFFFF"/>
              </a:solidFill>
              <a:latin typeface="Carlito"/>
              <a:cs typeface="Carlito"/>
            </a:rPr>
            <a:t> </a:t>
          </a:r>
          <a:r>
            <a:rPr lang="en-IN" spc="-20" dirty="0">
              <a:solidFill>
                <a:srgbClr val="FFFFFF"/>
              </a:solidFill>
              <a:latin typeface="Carlito"/>
              <a:cs typeface="Carlito"/>
            </a:rPr>
            <a:t>through  table </a:t>
          </a:r>
          <a:r>
            <a:rPr lang="en-IN" spc="-5" dirty="0">
              <a:solidFill>
                <a:srgbClr val="FFFFFF"/>
              </a:solidFill>
              <a:latin typeface="Carlito"/>
              <a:cs typeface="Carlito"/>
            </a:rPr>
            <a:t>cells </a:t>
          </a:r>
          <a:r>
            <a:rPr lang="en-IN" spc="-30" dirty="0">
              <a:solidFill>
                <a:srgbClr val="FFFFFF"/>
              </a:solidFill>
              <a:latin typeface="Carlito"/>
              <a:cs typeface="Carlito"/>
            </a:rPr>
            <a:t>to  extract </a:t>
          </a:r>
          <a:r>
            <a:rPr lang="en-IN" spc="-35" dirty="0">
              <a:solidFill>
                <a:srgbClr val="FFFFFF"/>
              </a:solidFill>
              <a:latin typeface="Carlito"/>
              <a:cs typeface="Carlito"/>
            </a:rPr>
            <a:t>data </a:t>
          </a:r>
          <a:r>
            <a:rPr lang="en-IN" spc="-30" dirty="0">
              <a:solidFill>
                <a:srgbClr val="FFFFFF"/>
              </a:solidFill>
              <a:latin typeface="Carlito"/>
              <a:cs typeface="Carlito"/>
            </a:rPr>
            <a:t>to  </a:t>
          </a:r>
          <a:r>
            <a:rPr lang="en-IN" spc="-10" dirty="0">
              <a:solidFill>
                <a:srgbClr val="FFFFFF"/>
              </a:solidFill>
              <a:latin typeface="Carlito"/>
              <a:cs typeface="Carlito"/>
            </a:rPr>
            <a:t>dictionary</a:t>
          </a:r>
          <a:endParaRPr lang="en-IN" dirty="0"/>
        </a:p>
      </dgm:t>
    </dgm:pt>
    <dgm:pt modelId="{5A4EBEEC-F3B7-4BC2-8367-6A93E274C401}" type="parTrans" cxnId="{9A9A9AED-14E6-49A3-BC23-14E37D20EC49}">
      <dgm:prSet/>
      <dgm:spPr/>
      <dgm:t>
        <a:bodyPr/>
        <a:lstStyle/>
        <a:p>
          <a:endParaRPr lang="en-IN"/>
        </a:p>
      </dgm:t>
    </dgm:pt>
    <dgm:pt modelId="{2192DFA9-135C-4D70-95EA-C6E0F2A4A926}" type="sibTrans" cxnId="{9A9A9AED-14E6-49A3-BC23-14E37D20EC49}">
      <dgm:prSet/>
      <dgm:spPr/>
      <dgm:t>
        <a:bodyPr/>
        <a:lstStyle/>
        <a:p>
          <a:endParaRPr lang="en-IN"/>
        </a:p>
      </dgm:t>
    </dgm:pt>
    <dgm:pt modelId="{C3154F9F-1633-4576-A6B6-A0303156710D}">
      <dgm:prSet phldrT="[Text]"/>
      <dgm:spPr/>
      <dgm:t>
        <a:bodyPr/>
        <a:lstStyle/>
        <a:p>
          <a:r>
            <a:rPr lang="en-IN" spc="-20" dirty="0">
              <a:solidFill>
                <a:srgbClr val="FFFFFF"/>
              </a:solidFill>
              <a:latin typeface="Carlito"/>
              <a:cs typeface="Carlito"/>
            </a:rPr>
            <a:t>Cast </a:t>
          </a:r>
          <a:r>
            <a:rPr lang="en-IN" spc="-5" dirty="0">
              <a:solidFill>
                <a:srgbClr val="FFFFFF"/>
              </a:solidFill>
              <a:latin typeface="Carlito"/>
              <a:cs typeface="Carlito"/>
            </a:rPr>
            <a:t>dictionary</a:t>
          </a:r>
          <a:r>
            <a:rPr lang="en-IN" spc="-135" dirty="0">
              <a:solidFill>
                <a:srgbClr val="FFFFFF"/>
              </a:solidFill>
              <a:latin typeface="Carlito"/>
              <a:cs typeface="Carlito"/>
            </a:rPr>
            <a:t> </a:t>
          </a:r>
          <a:r>
            <a:rPr lang="en-IN" spc="-60" dirty="0">
              <a:solidFill>
                <a:srgbClr val="FFFFFF"/>
              </a:solidFill>
              <a:latin typeface="Carlito"/>
              <a:cs typeface="Carlito"/>
            </a:rPr>
            <a:t>to  </a:t>
          </a:r>
          <a:r>
            <a:rPr lang="en-IN" spc="-30" dirty="0" err="1">
              <a:solidFill>
                <a:srgbClr val="FFFFFF"/>
              </a:solidFill>
              <a:latin typeface="Carlito"/>
              <a:cs typeface="Carlito"/>
            </a:rPr>
            <a:t>DataFrame</a:t>
          </a:r>
          <a:endParaRPr lang="en-IN" dirty="0"/>
        </a:p>
      </dgm:t>
    </dgm:pt>
    <dgm:pt modelId="{EAB3F5D3-86AD-432C-8DF4-6D0E3543B43D}" type="parTrans" cxnId="{ED269E15-B311-4029-9D80-359D4A7D28FE}">
      <dgm:prSet/>
      <dgm:spPr/>
      <dgm:t>
        <a:bodyPr/>
        <a:lstStyle/>
        <a:p>
          <a:endParaRPr lang="en-IN"/>
        </a:p>
      </dgm:t>
    </dgm:pt>
    <dgm:pt modelId="{E8F80B05-DE31-4B3C-B01E-2A823AE9686D}" type="sibTrans" cxnId="{ED269E15-B311-4029-9D80-359D4A7D28FE}">
      <dgm:prSet/>
      <dgm:spPr/>
      <dgm:t>
        <a:bodyPr/>
        <a:lstStyle/>
        <a:p>
          <a:endParaRPr lang="en-IN"/>
        </a:p>
      </dgm:t>
    </dgm:pt>
    <dgm:pt modelId="{FDE5B9C7-BA92-4631-BE22-D14DB6BCDDC9}" type="pres">
      <dgm:prSet presAssocID="{68AF787E-0BD1-4C88-829A-72467DD8FAEF}" presName="Name0" presStyleCnt="0">
        <dgm:presLayoutVars>
          <dgm:dir/>
          <dgm:animLvl val="lvl"/>
          <dgm:resizeHandles val="exact"/>
        </dgm:presLayoutVars>
      </dgm:prSet>
      <dgm:spPr/>
    </dgm:pt>
    <dgm:pt modelId="{9795489A-12C7-424F-BEB3-76ECE7DD6711}" type="pres">
      <dgm:prSet presAssocID="{CC3DAAB2-7FC7-48E2-8C1B-4FC903731ECA}" presName="parTxOnly" presStyleLbl="node1" presStyleIdx="0" presStyleCnt="6">
        <dgm:presLayoutVars>
          <dgm:chMax val="0"/>
          <dgm:chPref val="0"/>
          <dgm:bulletEnabled val="1"/>
        </dgm:presLayoutVars>
      </dgm:prSet>
      <dgm:spPr/>
    </dgm:pt>
    <dgm:pt modelId="{F0E7AC40-AFC0-4D83-A14E-E2A66B555478}" type="pres">
      <dgm:prSet presAssocID="{5E294344-8EE9-4342-95FD-6BF7A5C924B8}" presName="parTxOnlySpace" presStyleCnt="0"/>
      <dgm:spPr/>
    </dgm:pt>
    <dgm:pt modelId="{1B7C992A-D482-485C-89A2-1BA0AB4DB157}" type="pres">
      <dgm:prSet presAssocID="{BFA32432-90DA-489F-B3D8-22F2DFC0EB4D}" presName="parTxOnly" presStyleLbl="node1" presStyleIdx="1" presStyleCnt="6">
        <dgm:presLayoutVars>
          <dgm:chMax val="0"/>
          <dgm:chPref val="0"/>
          <dgm:bulletEnabled val="1"/>
        </dgm:presLayoutVars>
      </dgm:prSet>
      <dgm:spPr/>
    </dgm:pt>
    <dgm:pt modelId="{D8C445D1-9A62-4428-A3B5-1D2F96DE1CE0}" type="pres">
      <dgm:prSet presAssocID="{412849AB-A407-4CDA-B424-D6228232A2D3}" presName="parTxOnlySpace" presStyleCnt="0"/>
      <dgm:spPr/>
    </dgm:pt>
    <dgm:pt modelId="{849C107A-017A-4935-8B30-65A663D69A4D}" type="pres">
      <dgm:prSet presAssocID="{BF82BD5C-774F-4EC1-A93F-48E9C1E403C2}" presName="parTxOnly" presStyleLbl="node1" presStyleIdx="2" presStyleCnt="6">
        <dgm:presLayoutVars>
          <dgm:chMax val="0"/>
          <dgm:chPref val="0"/>
          <dgm:bulletEnabled val="1"/>
        </dgm:presLayoutVars>
      </dgm:prSet>
      <dgm:spPr/>
    </dgm:pt>
    <dgm:pt modelId="{419BADA6-0C8E-4EF2-BA23-62314CCDAA44}" type="pres">
      <dgm:prSet presAssocID="{3D281BB9-27B7-4072-B085-6C18322BA391}" presName="parTxOnlySpace" presStyleCnt="0"/>
      <dgm:spPr/>
    </dgm:pt>
    <dgm:pt modelId="{594C9070-EA85-4D47-9850-DF5D04E7EABA}" type="pres">
      <dgm:prSet presAssocID="{20DFAD86-5107-42F5-9F67-9F447E932DB2}" presName="parTxOnly" presStyleLbl="node1" presStyleIdx="3" presStyleCnt="6">
        <dgm:presLayoutVars>
          <dgm:chMax val="0"/>
          <dgm:chPref val="0"/>
          <dgm:bulletEnabled val="1"/>
        </dgm:presLayoutVars>
      </dgm:prSet>
      <dgm:spPr/>
    </dgm:pt>
    <dgm:pt modelId="{1DF15411-79B2-4115-A464-794700CCCA81}" type="pres">
      <dgm:prSet presAssocID="{43EAC0C4-15F5-4D7F-92DA-EFF03A6431B3}" presName="parTxOnlySpace" presStyleCnt="0"/>
      <dgm:spPr/>
    </dgm:pt>
    <dgm:pt modelId="{3C2FB54B-CABA-4D00-BD43-91EE127C52AA}" type="pres">
      <dgm:prSet presAssocID="{C97ACD56-8386-4B3A-8CF2-AD71F00AFBF1}" presName="parTxOnly" presStyleLbl="node1" presStyleIdx="4" presStyleCnt="6">
        <dgm:presLayoutVars>
          <dgm:chMax val="0"/>
          <dgm:chPref val="0"/>
          <dgm:bulletEnabled val="1"/>
        </dgm:presLayoutVars>
      </dgm:prSet>
      <dgm:spPr/>
    </dgm:pt>
    <dgm:pt modelId="{7FB4FCA8-6ACF-48C4-8A9D-C638A55796CE}" type="pres">
      <dgm:prSet presAssocID="{2192DFA9-135C-4D70-95EA-C6E0F2A4A926}" presName="parTxOnlySpace" presStyleCnt="0"/>
      <dgm:spPr/>
    </dgm:pt>
    <dgm:pt modelId="{2CA75C2A-8966-458C-ADB4-7B52093776BB}" type="pres">
      <dgm:prSet presAssocID="{C3154F9F-1633-4576-A6B6-A0303156710D}" presName="parTxOnly" presStyleLbl="node1" presStyleIdx="5" presStyleCnt="6">
        <dgm:presLayoutVars>
          <dgm:chMax val="0"/>
          <dgm:chPref val="0"/>
          <dgm:bulletEnabled val="1"/>
        </dgm:presLayoutVars>
      </dgm:prSet>
      <dgm:spPr/>
    </dgm:pt>
  </dgm:ptLst>
  <dgm:cxnLst>
    <dgm:cxn modelId="{1B57A311-4A25-4FD5-8A86-EA7B0F89C8A3}" srcId="{68AF787E-0BD1-4C88-829A-72467DD8FAEF}" destId="{BF82BD5C-774F-4EC1-A93F-48E9C1E403C2}" srcOrd="2" destOrd="0" parTransId="{4D20EFB8-5C65-4093-8150-AC12D31FB960}" sibTransId="{3D281BB9-27B7-4072-B085-6C18322BA391}"/>
    <dgm:cxn modelId="{ED269E15-B311-4029-9D80-359D4A7D28FE}" srcId="{68AF787E-0BD1-4C88-829A-72467DD8FAEF}" destId="{C3154F9F-1633-4576-A6B6-A0303156710D}" srcOrd="5" destOrd="0" parTransId="{EAB3F5D3-86AD-432C-8DF4-6D0E3543B43D}" sibTransId="{E8F80B05-DE31-4B3C-B01E-2A823AE9686D}"/>
    <dgm:cxn modelId="{E6423162-B629-4489-9A49-E4111AD3976A}" type="presOf" srcId="{CC3DAAB2-7FC7-48E2-8C1B-4FC903731ECA}" destId="{9795489A-12C7-424F-BEB3-76ECE7DD6711}" srcOrd="0" destOrd="0" presId="urn:microsoft.com/office/officeart/2005/8/layout/chevron1"/>
    <dgm:cxn modelId="{7E19ED4A-1451-4367-B7D6-E8A62EB1ACC3}" type="presOf" srcId="{C97ACD56-8386-4B3A-8CF2-AD71F00AFBF1}" destId="{3C2FB54B-CABA-4D00-BD43-91EE127C52AA}" srcOrd="0" destOrd="0" presId="urn:microsoft.com/office/officeart/2005/8/layout/chevron1"/>
    <dgm:cxn modelId="{0441EB4F-5D5B-4CC2-9435-0EFA5F8F7163}" srcId="{68AF787E-0BD1-4C88-829A-72467DD8FAEF}" destId="{20DFAD86-5107-42F5-9F67-9F447E932DB2}" srcOrd="3" destOrd="0" parTransId="{B51E5BCF-CFAA-462D-A70A-528EAE19AB87}" sibTransId="{43EAC0C4-15F5-4D7F-92DA-EFF03A6431B3}"/>
    <dgm:cxn modelId="{7E5B2051-79C1-4C03-826A-563C1B15EBBD}" srcId="{68AF787E-0BD1-4C88-829A-72467DD8FAEF}" destId="{BFA32432-90DA-489F-B3D8-22F2DFC0EB4D}" srcOrd="1" destOrd="0" parTransId="{292FDAB8-89F2-4230-99EE-162C89116ED7}" sibTransId="{412849AB-A407-4CDA-B424-D6228232A2D3}"/>
    <dgm:cxn modelId="{2C452ACF-6E36-4F6F-BCE5-D6744AA7DF1D}" type="presOf" srcId="{20DFAD86-5107-42F5-9F67-9F447E932DB2}" destId="{594C9070-EA85-4D47-9850-DF5D04E7EABA}" srcOrd="0" destOrd="0" presId="urn:microsoft.com/office/officeart/2005/8/layout/chevron1"/>
    <dgm:cxn modelId="{32BA9CDA-14DE-4950-BDCA-F14FE99A5EC6}" type="presOf" srcId="{C3154F9F-1633-4576-A6B6-A0303156710D}" destId="{2CA75C2A-8966-458C-ADB4-7B52093776BB}" srcOrd="0" destOrd="0" presId="urn:microsoft.com/office/officeart/2005/8/layout/chevron1"/>
    <dgm:cxn modelId="{B899F1DC-E057-46AD-8FB4-AFC9BBD23F5E}" srcId="{68AF787E-0BD1-4C88-829A-72467DD8FAEF}" destId="{CC3DAAB2-7FC7-48E2-8C1B-4FC903731ECA}" srcOrd="0" destOrd="0" parTransId="{4E528D3A-44B4-49C1-BC65-207F5D2B694E}" sibTransId="{5E294344-8EE9-4342-95FD-6BF7A5C924B8}"/>
    <dgm:cxn modelId="{EBEF26DD-182A-449A-B882-02CCCE4E668B}" type="presOf" srcId="{68AF787E-0BD1-4C88-829A-72467DD8FAEF}" destId="{FDE5B9C7-BA92-4631-BE22-D14DB6BCDDC9}" srcOrd="0" destOrd="0" presId="urn:microsoft.com/office/officeart/2005/8/layout/chevron1"/>
    <dgm:cxn modelId="{9A9A9AED-14E6-49A3-BC23-14E37D20EC49}" srcId="{68AF787E-0BD1-4C88-829A-72467DD8FAEF}" destId="{C97ACD56-8386-4B3A-8CF2-AD71F00AFBF1}" srcOrd="4" destOrd="0" parTransId="{5A4EBEEC-F3B7-4BC2-8367-6A93E274C401}" sibTransId="{2192DFA9-135C-4D70-95EA-C6E0F2A4A926}"/>
    <dgm:cxn modelId="{25DFDCF0-F7B2-49C9-AC57-CEBE84E8CA71}" type="presOf" srcId="{BF82BD5C-774F-4EC1-A93F-48E9C1E403C2}" destId="{849C107A-017A-4935-8B30-65A663D69A4D}" srcOrd="0" destOrd="0" presId="urn:microsoft.com/office/officeart/2005/8/layout/chevron1"/>
    <dgm:cxn modelId="{830666FF-9DA2-46B3-9915-7DBB4335055B}" type="presOf" srcId="{BFA32432-90DA-489F-B3D8-22F2DFC0EB4D}" destId="{1B7C992A-D482-485C-89A2-1BA0AB4DB157}" srcOrd="0" destOrd="0" presId="urn:microsoft.com/office/officeart/2005/8/layout/chevron1"/>
    <dgm:cxn modelId="{AA529985-C50A-4364-8F79-515D845E82E4}" type="presParOf" srcId="{FDE5B9C7-BA92-4631-BE22-D14DB6BCDDC9}" destId="{9795489A-12C7-424F-BEB3-76ECE7DD6711}" srcOrd="0" destOrd="0" presId="urn:microsoft.com/office/officeart/2005/8/layout/chevron1"/>
    <dgm:cxn modelId="{49E0F131-0899-492F-8442-ADBE9EE432DF}" type="presParOf" srcId="{FDE5B9C7-BA92-4631-BE22-D14DB6BCDDC9}" destId="{F0E7AC40-AFC0-4D83-A14E-E2A66B555478}" srcOrd="1" destOrd="0" presId="urn:microsoft.com/office/officeart/2005/8/layout/chevron1"/>
    <dgm:cxn modelId="{C5282A6F-0E07-4F31-9733-AA468D1CAB27}" type="presParOf" srcId="{FDE5B9C7-BA92-4631-BE22-D14DB6BCDDC9}" destId="{1B7C992A-D482-485C-89A2-1BA0AB4DB157}" srcOrd="2" destOrd="0" presId="urn:microsoft.com/office/officeart/2005/8/layout/chevron1"/>
    <dgm:cxn modelId="{2227DF6D-15D5-47EC-88E5-A98D0B3F660B}" type="presParOf" srcId="{FDE5B9C7-BA92-4631-BE22-D14DB6BCDDC9}" destId="{D8C445D1-9A62-4428-A3B5-1D2F96DE1CE0}" srcOrd="3" destOrd="0" presId="urn:microsoft.com/office/officeart/2005/8/layout/chevron1"/>
    <dgm:cxn modelId="{B4F267FE-C2A4-4C77-B330-DCD8B4D7732E}" type="presParOf" srcId="{FDE5B9C7-BA92-4631-BE22-D14DB6BCDDC9}" destId="{849C107A-017A-4935-8B30-65A663D69A4D}" srcOrd="4" destOrd="0" presId="urn:microsoft.com/office/officeart/2005/8/layout/chevron1"/>
    <dgm:cxn modelId="{E6222FB8-8CAD-4375-BEB3-AF5EF8BC8134}" type="presParOf" srcId="{FDE5B9C7-BA92-4631-BE22-D14DB6BCDDC9}" destId="{419BADA6-0C8E-4EF2-BA23-62314CCDAA44}" srcOrd="5" destOrd="0" presId="urn:microsoft.com/office/officeart/2005/8/layout/chevron1"/>
    <dgm:cxn modelId="{A3F0A905-8089-4B9A-A26B-66C42B957793}" type="presParOf" srcId="{FDE5B9C7-BA92-4631-BE22-D14DB6BCDDC9}" destId="{594C9070-EA85-4D47-9850-DF5D04E7EABA}" srcOrd="6" destOrd="0" presId="urn:microsoft.com/office/officeart/2005/8/layout/chevron1"/>
    <dgm:cxn modelId="{DD71A3A9-AE90-493F-B6C9-57D431DD97B8}" type="presParOf" srcId="{FDE5B9C7-BA92-4631-BE22-D14DB6BCDDC9}" destId="{1DF15411-79B2-4115-A464-794700CCCA81}" srcOrd="7" destOrd="0" presId="urn:microsoft.com/office/officeart/2005/8/layout/chevron1"/>
    <dgm:cxn modelId="{9F28BE7A-34D3-4119-A12C-BF8165EAD4B0}" type="presParOf" srcId="{FDE5B9C7-BA92-4631-BE22-D14DB6BCDDC9}" destId="{3C2FB54B-CABA-4D00-BD43-91EE127C52AA}" srcOrd="8" destOrd="0" presId="urn:microsoft.com/office/officeart/2005/8/layout/chevron1"/>
    <dgm:cxn modelId="{3C3995CA-0877-42C3-A537-931F6E772D1F}" type="presParOf" srcId="{FDE5B9C7-BA92-4631-BE22-D14DB6BCDDC9}" destId="{7FB4FCA8-6ACF-48C4-8A9D-C638A55796CE}" srcOrd="9" destOrd="0" presId="urn:microsoft.com/office/officeart/2005/8/layout/chevron1"/>
    <dgm:cxn modelId="{B1EA7437-2E62-4D82-B1DE-D15F5CA7F90D}" type="presParOf" srcId="{FDE5B9C7-BA92-4631-BE22-D14DB6BCDDC9}" destId="{2CA75C2A-8966-458C-ADB4-7B52093776BB}"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BCE108-F514-48F0-A759-D31860037D50}">
      <dsp:nvSpPr>
        <dsp:cNvPr id="0" name=""/>
        <dsp:cNvSpPr/>
      </dsp:nvSpPr>
      <dsp:spPr>
        <a:xfrm>
          <a:off x="1651" y="2196626"/>
          <a:ext cx="1943794" cy="777517"/>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32004" rIns="16002" bIns="32004" numCol="1" spcCol="1270" anchor="ctr" anchorCtr="0">
          <a:noAutofit/>
        </a:bodyPr>
        <a:lstStyle/>
        <a:p>
          <a:pPr marL="0" lvl="0" indent="0" algn="ctr" defTabSz="533400">
            <a:lnSpc>
              <a:spcPct val="90000"/>
            </a:lnSpc>
            <a:spcBef>
              <a:spcPct val="0"/>
            </a:spcBef>
            <a:spcAft>
              <a:spcPct val="35000"/>
            </a:spcAft>
            <a:buNone/>
          </a:pPr>
          <a:r>
            <a:rPr lang="en-IN" sz="1200" kern="1200" dirty="0"/>
            <a:t>Request (SpaceX APIs)</a:t>
          </a:r>
        </a:p>
      </dsp:txBody>
      <dsp:txXfrm>
        <a:off x="1651" y="2196626"/>
        <a:ext cx="1749415" cy="777517"/>
      </dsp:txXfrm>
    </dsp:sp>
    <dsp:sp modelId="{30DBC7F8-6D32-463B-9A2D-D38C1137B57C}">
      <dsp:nvSpPr>
        <dsp:cNvPr id="0" name=""/>
        <dsp:cNvSpPr/>
      </dsp:nvSpPr>
      <dsp:spPr>
        <a:xfrm>
          <a:off x="1556687" y="2196626"/>
          <a:ext cx="1943794" cy="7775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32004" rIns="16002" bIns="32004" numCol="1" spcCol="1270" anchor="ctr" anchorCtr="0">
          <a:noAutofit/>
        </a:bodyPr>
        <a:lstStyle/>
        <a:p>
          <a:pPr marL="0" lvl="0" indent="0" algn="ctr" defTabSz="533400">
            <a:lnSpc>
              <a:spcPct val="90000"/>
            </a:lnSpc>
            <a:spcBef>
              <a:spcPct val="0"/>
            </a:spcBef>
            <a:spcAft>
              <a:spcPct val="35000"/>
            </a:spcAft>
            <a:buNone/>
          </a:pPr>
          <a:r>
            <a:rPr lang="en-IN" sz="1200" kern="1200" dirty="0">
              <a:solidFill>
                <a:srgbClr val="FFFFFF"/>
              </a:solidFill>
              <a:latin typeface="Carlito"/>
              <a:cs typeface="Carlito"/>
            </a:rPr>
            <a:t>.JSON </a:t>
          </a:r>
          <a:r>
            <a:rPr lang="en-IN" sz="1200" kern="1200" spc="-5" dirty="0">
              <a:solidFill>
                <a:srgbClr val="FFFFFF"/>
              </a:solidFill>
              <a:latin typeface="Carlito"/>
              <a:cs typeface="Carlito"/>
            </a:rPr>
            <a:t>file </a:t>
          </a:r>
          <a:r>
            <a:rPr lang="en-IN" sz="1200" kern="1200" dirty="0">
              <a:solidFill>
                <a:srgbClr val="FFFFFF"/>
              </a:solidFill>
              <a:latin typeface="Carlito"/>
              <a:cs typeface="Carlito"/>
            </a:rPr>
            <a:t>+  </a:t>
          </a:r>
          <a:r>
            <a:rPr lang="en-IN" sz="1200" kern="1200" spc="-10" dirty="0">
              <a:solidFill>
                <a:srgbClr val="FFFFFF"/>
              </a:solidFill>
              <a:latin typeface="Carlito"/>
              <a:cs typeface="Carlito"/>
            </a:rPr>
            <a:t>Lists(Launch</a:t>
          </a:r>
          <a:r>
            <a:rPr lang="en-IN" sz="1200" kern="1200" spc="-125" dirty="0">
              <a:solidFill>
                <a:srgbClr val="FFFFFF"/>
              </a:solidFill>
              <a:latin typeface="Carlito"/>
              <a:cs typeface="Carlito"/>
            </a:rPr>
            <a:t> </a:t>
          </a:r>
          <a:r>
            <a:rPr lang="en-IN" sz="1200" kern="1200" spc="-10" dirty="0">
              <a:solidFill>
                <a:srgbClr val="FFFFFF"/>
              </a:solidFill>
              <a:latin typeface="Carlito"/>
              <a:cs typeface="Carlito"/>
            </a:rPr>
            <a:t>Site,  </a:t>
          </a:r>
          <a:r>
            <a:rPr lang="en-IN" sz="1200" kern="1200" spc="-5" dirty="0">
              <a:solidFill>
                <a:srgbClr val="FFFFFF"/>
              </a:solidFill>
              <a:latin typeface="Carlito"/>
              <a:cs typeface="Carlito"/>
            </a:rPr>
            <a:t>Booster </a:t>
          </a:r>
          <a:r>
            <a:rPr lang="en-IN" sz="1200" kern="1200" spc="-25" dirty="0">
              <a:solidFill>
                <a:srgbClr val="FFFFFF"/>
              </a:solidFill>
              <a:latin typeface="Carlito"/>
              <a:cs typeface="Carlito"/>
            </a:rPr>
            <a:t>Version,  </a:t>
          </a:r>
          <a:r>
            <a:rPr lang="en-IN" sz="1200" kern="1200" spc="-20" dirty="0">
              <a:solidFill>
                <a:srgbClr val="FFFFFF"/>
              </a:solidFill>
              <a:latin typeface="Carlito"/>
              <a:cs typeface="Carlito"/>
            </a:rPr>
            <a:t>Payload</a:t>
          </a:r>
          <a:r>
            <a:rPr lang="en-IN" sz="1200" kern="1200" spc="-75" dirty="0">
              <a:solidFill>
                <a:srgbClr val="FFFFFF"/>
              </a:solidFill>
              <a:latin typeface="Carlito"/>
              <a:cs typeface="Carlito"/>
            </a:rPr>
            <a:t> </a:t>
          </a:r>
          <a:r>
            <a:rPr lang="en-IN" sz="1200" kern="1200" spc="-15" dirty="0">
              <a:solidFill>
                <a:srgbClr val="FFFFFF"/>
              </a:solidFill>
              <a:latin typeface="Carlito"/>
              <a:cs typeface="Carlito"/>
            </a:rPr>
            <a:t>Data)</a:t>
          </a:r>
          <a:endParaRPr lang="en-IN" sz="1200" kern="1200" dirty="0"/>
        </a:p>
      </dsp:txBody>
      <dsp:txXfrm>
        <a:off x="1945446" y="2196626"/>
        <a:ext cx="1166277" cy="777517"/>
      </dsp:txXfrm>
    </dsp:sp>
    <dsp:sp modelId="{C6C54773-5A40-4137-B2FE-E47B455CE0B7}">
      <dsp:nvSpPr>
        <dsp:cNvPr id="0" name=""/>
        <dsp:cNvSpPr/>
      </dsp:nvSpPr>
      <dsp:spPr>
        <a:xfrm>
          <a:off x="3111723" y="2196626"/>
          <a:ext cx="1943794" cy="7775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32004" rIns="16002" bIns="32004" numCol="1" spcCol="1270" anchor="ctr" anchorCtr="0">
          <a:noAutofit/>
        </a:bodyPr>
        <a:lstStyle/>
        <a:p>
          <a:pPr marL="0" lvl="0" indent="0" algn="ctr" defTabSz="533400">
            <a:lnSpc>
              <a:spcPct val="90000"/>
            </a:lnSpc>
            <a:spcBef>
              <a:spcPct val="0"/>
            </a:spcBef>
            <a:spcAft>
              <a:spcPct val="35000"/>
            </a:spcAft>
            <a:buNone/>
          </a:pPr>
          <a:r>
            <a:rPr lang="en-IN" sz="1200" kern="1200" spc="-10" dirty="0" err="1">
              <a:solidFill>
                <a:srgbClr val="FFFFFF"/>
              </a:solidFill>
              <a:latin typeface="Carlito"/>
              <a:cs typeface="Carlito"/>
            </a:rPr>
            <a:t>Json_normalize</a:t>
          </a:r>
          <a:r>
            <a:rPr lang="en-IN" sz="1200" kern="1200" spc="-170" dirty="0">
              <a:solidFill>
                <a:srgbClr val="FFFFFF"/>
              </a:solidFill>
              <a:latin typeface="Carlito"/>
              <a:cs typeface="Carlito"/>
            </a:rPr>
            <a:t> </a:t>
          </a:r>
          <a:r>
            <a:rPr lang="en-IN" sz="1200" kern="1200" spc="-25" dirty="0">
              <a:solidFill>
                <a:srgbClr val="FFFFFF"/>
              </a:solidFill>
              <a:latin typeface="Carlito"/>
              <a:cs typeface="Carlito"/>
            </a:rPr>
            <a:t>to  </a:t>
          </a:r>
          <a:r>
            <a:rPr lang="en-IN" sz="1200" kern="1200" spc="-20" dirty="0" err="1">
              <a:solidFill>
                <a:srgbClr val="FFFFFF"/>
              </a:solidFill>
              <a:latin typeface="Carlito"/>
              <a:cs typeface="Carlito"/>
            </a:rPr>
            <a:t>DataFrame</a:t>
          </a:r>
          <a:r>
            <a:rPr lang="en-IN" sz="1200" kern="1200" spc="-20" dirty="0">
              <a:solidFill>
                <a:srgbClr val="FFFFFF"/>
              </a:solidFill>
              <a:latin typeface="Carlito"/>
              <a:cs typeface="Carlito"/>
            </a:rPr>
            <a:t> data  from</a:t>
          </a:r>
          <a:r>
            <a:rPr lang="en-IN" sz="1200" kern="1200" spc="-45" dirty="0">
              <a:solidFill>
                <a:srgbClr val="FFFFFF"/>
              </a:solidFill>
              <a:latin typeface="Carlito"/>
              <a:cs typeface="Carlito"/>
            </a:rPr>
            <a:t> </a:t>
          </a:r>
          <a:r>
            <a:rPr lang="en-IN" sz="1200" kern="1200" dirty="0">
              <a:solidFill>
                <a:srgbClr val="FFFFFF"/>
              </a:solidFill>
              <a:latin typeface="Carlito"/>
              <a:cs typeface="Carlito"/>
            </a:rPr>
            <a:t>JSON</a:t>
          </a:r>
          <a:endParaRPr lang="en-IN" sz="1200" kern="1200" dirty="0"/>
        </a:p>
      </dsp:txBody>
      <dsp:txXfrm>
        <a:off x="3500482" y="2196626"/>
        <a:ext cx="1166277" cy="777517"/>
      </dsp:txXfrm>
    </dsp:sp>
    <dsp:sp modelId="{36864A73-45B8-4DF8-912A-44EC25568A14}">
      <dsp:nvSpPr>
        <dsp:cNvPr id="0" name=""/>
        <dsp:cNvSpPr/>
      </dsp:nvSpPr>
      <dsp:spPr>
        <a:xfrm>
          <a:off x="4666759" y="2196626"/>
          <a:ext cx="1943794" cy="7775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32004" rIns="16002" bIns="32004" numCol="1" spcCol="1270" anchor="ctr" anchorCtr="0">
          <a:noAutofit/>
        </a:bodyPr>
        <a:lstStyle/>
        <a:p>
          <a:pPr marL="0" lvl="0" indent="0" algn="ctr" defTabSz="533400">
            <a:lnSpc>
              <a:spcPct val="90000"/>
            </a:lnSpc>
            <a:spcBef>
              <a:spcPct val="0"/>
            </a:spcBef>
            <a:spcAft>
              <a:spcPct val="35000"/>
            </a:spcAft>
            <a:buNone/>
          </a:pPr>
          <a:r>
            <a:rPr lang="en-IN" sz="1200" kern="1200" dirty="0">
              <a:solidFill>
                <a:srgbClr val="FFFFFF"/>
              </a:solidFill>
              <a:latin typeface="Carlito"/>
              <a:cs typeface="Carlito"/>
            </a:rPr>
            <a:t>Dictionary</a:t>
          </a:r>
          <a:r>
            <a:rPr lang="en-IN" sz="1200" kern="1200" spc="-95" dirty="0">
              <a:solidFill>
                <a:srgbClr val="FFFFFF"/>
              </a:solidFill>
              <a:latin typeface="Carlito"/>
              <a:cs typeface="Carlito"/>
            </a:rPr>
            <a:t> </a:t>
          </a:r>
          <a:r>
            <a:rPr lang="en-IN" sz="1200" kern="1200" spc="-25" dirty="0">
              <a:solidFill>
                <a:srgbClr val="FFFFFF"/>
              </a:solidFill>
              <a:latin typeface="Carlito"/>
              <a:cs typeface="Carlito"/>
            </a:rPr>
            <a:t>relevant  </a:t>
          </a:r>
          <a:r>
            <a:rPr lang="en-IN" sz="1200" kern="1200" spc="-20" dirty="0">
              <a:solidFill>
                <a:srgbClr val="FFFFFF"/>
              </a:solidFill>
              <a:latin typeface="Carlito"/>
              <a:cs typeface="Carlito"/>
            </a:rPr>
            <a:t>data</a:t>
          </a:r>
          <a:endParaRPr lang="en-IN" sz="1200" kern="1200" dirty="0"/>
        </a:p>
      </dsp:txBody>
      <dsp:txXfrm>
        <a:off x="5055518" y="2196626"/>
        <a:ext cx="1166277" cy="777517"/>
      </dsp:txXfrm>
    </dsp:sp>
    <dsp:sp modelId="{CEF9D191-2EA3-440F-8BA6-A77EC85EDEB9}">
      <dsp:nvSpPr>
        <dsp:cNvPr id="0" name=""/>
        <dsp:cNvSpPr/>
      </dsp:nvSpPr>
      <dsp:spPr>
        <a:xfrm>
          <a:off x="6221794" y="2196626"/>
          <a:ext cx="1943794" cy="7775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32004" rIns="16002" bIns="32004" numCol="1" spcCol="1270" anchor="ctr" anchorCtr="0">
          <a:noAutofit/>
        </a:bodyPr>
        <a:lstStyle/>
        <a:p>
          <a:pPr marL="0" lvl="0" indent="0" algn="ctr" defTabSz="533400">
            <a:lnSpc>
              <a:spcPct val="90000"/>
            </a:lnSpc>
            <a:spcBef>
              <a:spcPct val="0"/>
            </a:spcBef>
            <a:spcAft>
              <a:spcPct val="35000"/>
            </a:spcAft>
            <a:buNone/>
          </a:pPr>
          <a:r>
            <a:rPr lang="en-IN" sz="1200" kern="1200" spc="-5" dirty="0">
              <a:solidFill>
                <a:srgbClr val="FFFFFF"/>
              </a:solidFill>
              <a:latin typeface="Carlito"/>
              <a:cs typeface="Carlito"/>
            </a:rPr>
            <a:t>Cast </a:t>
          </a:r>
          <a:r>
            <a:rPr lang="en-IN" sz="1200" kern="1200" dirty="0">
              <a:solidFill>
                <a:srgbClr val="FFFFFF"/>
              </a:solidFill>
              <a:latin typeface="Carlito"/>
              <a:cs typeface="Carlito"/>
            </a:rPr>
            <a:t>dictionary</a:t>
          </a:r>
          <a:r>
            <a:rPr lang="en-IN" sz="1200" kern="1200" spc="-250" dirty="0">
              <a:solidFill>
                <a:srgbClr val="FFFFFF"/>
              </a:solidFill>
              <a:latin typeface="Carlito"/>
              <a:cs typeface="Carlito"/>
            </a:rPr>
            <a:t> </a:t>
          </a:r>
          <a:r>
            <a:rPr lang="en-IN" sz="1200" kern="1200" spc="-15" dirty="0">
              <a:solidFill>
                <a:srgbClr val="FFFFFF"/>
              </a:solidFill>
              <a:latin typeface="Carlito"/>
              <a:cs typeface="Carlito"/>
            </a:rPr>
            <a:t>to </a:t>
          </a:r>
          <a:r>
            <a:rPr lang="en-IN" sz="1200" kern="1200" dirty="0">
              <a:solidFill>
                <a:srgbClr val="FFFFFF"/>
              </a:solidFill>
              <a:latin typeface="Carlito"/>
              <a:cs typeface="Carlito"/>
            </a:rPr>
            <a:t>a  </a:t>
          </a:r>
          <a:r>
            <a:rPr lang="en-IN" sz="1200" kern="1200" spc="-20" dirty="0" err="1">
              <a:solidFill>
                <a:srgbClr val="FFFFFF"/>
              </a:solidFill>
              <a:latin typeface="Carlito"/>
              <a:cs typeface="Carlito"/>
            </a:rPr>
            <a:t>DataFrame</a:t>
          </a:r>
          <a:endParaRPr lang="en-IN" sz="1200" kern="1200" dirty="0"/>
        </a:p>
      </dsp:txBody>
      <dsp:txXfrm>
        <a:off x="6610553" y="2196626"/>
        <a:ext cx="1166277" cy="777517"/>
      </dsp:txXfrm>
    </dsp:sp>
    <dsp:sp modelId="{6E22B02B-597B-4BD8-A865-A05551AD2EED}">
      <dsp:nvSpPr>
        <dsp:cNvPr id="0" name=""/>
        <dsp:cNvSpPr/>
      </dsp:nvSpPr>
      <dsp:spPr>
        <a:xfrm>
          <a:off x="7776830" y="2196626"/>
          <a:ext cx="1943794" cy="7775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32004" rIns="16002" bIns="32004" numCol="1" spcCol="1270" anchor="ctr" anchorCtr="0">
          <a:noAutofit/>
        </a:bodyPr>
        <a:lstStyle/>
        <a:p>
          <a:pPr marL="0" lvl="0" indent="0" algn="ctr" defTabSz="533400">
            <a:lnSpc>
              <a:spcPct val="90000"/>
            </a:lnSpc>
            <a:spcBef>
              <a:spcPct val="0"/>
            </a:spcBef>
            <a:spcAft>
              <a:spcPct val="35000"/>
            </a:spcAft>
            <a:buNone/>
          </a:pPr>
          <a:r>
            <a:rPr lang="en-IN" sz="1200" kern="1200" spc="-5">
              <a:solidFill>
                <a:srgbClr val="FFFFFF"/>
              </a:solidFill>
              <a:latin typeface="Carlito"/>
              <a:cs typeface="Carlito"/>
            </a:rPr>
            <a:t>Filter </a:t>
          </a:r>
          <a:r>
            <a:rPr lang="en-IN" sz="1200" kern="1200" spc="-10">
              <a:solidFill>
                <a:srgbClr val="FFFFFF"/>
              </a:solidFill>
              <a:latin typeface="Carlito"/>
              <a:cs typeface="Carlito"/>
            </a:rPr>
            <a:t>data to</a:t>
          </a:r>
          <a:r>
            <a:rPr lang="en-IN" sz="1200" kern="1200" spc="-204">
              <a:solidFill>
                <a:srgbClr val="FFFFFF"/>
              </a:solidFill>
              <a:latin typeface="Carlito"/>
              <a:cs typeface="Carlito"/>
            </a:rPr>
            <a:t> </a:t>
          </a:r>
          <a:r>
            <a:rPr lang="en-IN" sz="1200" kern="1200" spc="-5">
              <a:solidFill>
                <a:srgbClr val="FFFFFF"/>
              </a:solidFill>
              <a:latin typeface="Carlito"/>
              <a:cs typeface="Carlito"/>
            </a:rPr>
            <a:t>only  </a:t>
          </a:r>
          <a:r>
            <a:rPr lang="en-IN" sz="1200" kern="1200">
              <a:solidFill>
                <a:srgbClr val="FFFFFF"/>
              </a:solidFill>
              <a:latin typeface="Carlito"/>
              <a:cs typeface="Carlito"/>
            </a:rPr>
            <a:t>include </a:t>
          </a:r>
          <a:r>
            <a:rPr lang="en-IN" sz="1200" kern="1200" spc="-20">
              <a:solidFill>
                <a:srgbClr val="FFFFFF"/>
              </a:solidFill>
              <a:latin typeface="Carlito"/>
              <a:cs typeface="Carlito"/>
            </a:rPr>
            <a:t>Falcon </a:t>
          </a:r>
          <a:r>
            <a:rPr lang="en-IN" sz="1200" kern="1200">
              <a:solidFill>
                <a:srgbClr val="FFFFFF"/>
              </a:solidFill>
              <a:latin typeface="Carlito"/>
              <a:cs typeface="Carlito"/>
            </a:rPr>
            <a:t>9  launches</a:t>
          </a:r>
          <a:endParaRPr lang="en-IN" sz="1200" kern="1200" dirty="0"/>
        </a:p>
      </dsp:txBody>
      <dsp:txXfrm>
        <a:off x="8165589" y="2196626"/>
        <a:ext cx="1166277" cy="777517"/>
      </dsp:txXfrm>
    </dsp:sp>
    <dsp:sp modelId="{C1D7DF85-3C5C-4FB0-99B3-8A6743462CA3}">
      <dsp:nvSpPr>
        <dsp:cNvPr id="0" name=""/>
        <dsp:cNvSpPr/>
      </dsp:nvSpPr>
      <dsp:spPr>
        <a:xfrm>
          <a:off x="9331866" y="2196626"/>
          <a:ext cx="1943794" cy="77751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32004" rIns="16002" bIns="32004" numCol="1" spcCol="1270" anchor="ctr" anchorCtr="0">
          <a:noAutofit/>
        </a:bodyPr>
        <a:lstStyle/>
        <a:p>
          <a:pPr marL="0" lvl="0" indent="0" algn="ctr" defTabSz="533400">
            <a:lnSpc>
              <a:spcPct val="90000"/>
            </a:lnSpc>
            <a:spcBef>
              <a:spcPct val="0"/>
            </a:spcBef>
            <a:spcAft>
              <a:spcPct val="35000"/>
            </a:spcAft>
            <a:buNone/>
          </a:pPr>
          <a:r>
            <a:rPr lang="en-IN" sz="1200" kern="1200" spc="-20" dirty="0" err="1">
              <a:solidFill>
                <a:srgbClr val="FFFFFF"/>
              </a:solidFill>
              <a:latin typeface="Carlito"/>
              <a:cs typeface="Carlito"/>
            </a:rPr>
            <a:t>Imputate</a:t>
          </a:r>
          <a:r>
            <a:rPr lang="en-IN" sz="1200" kern="1200" spc="-20" dirty="0">
              <a:solidFill>
                <a:srgbClr val="FFFFFF"/>
              </a:solidFill>
              <a:latin typeface="Carlito"/>
              <a:cs typeface="Carlito"/>
            </a:rPr>
            <a:t> </a:t>
          </a:r>
          <a:r>
            <a:rPr lang="en-IN" sz="1200" kern="1200" spc="-5" dirty="0">
              <a:solidFill>
                <a:srgbClr val="FFFFFF"/>
              </a:solidFill>
              <a:latin typeface="Carlito"/>
              <a:cs typeface="Carlito"/>
            </a:rPr>
            <a:t>missing  </a:t>
          </a:r>
          <a:r>
            <a:rPr lang="en-IN" sz="1200" kern="1200" spc="-20" dirty="0" err="1">
              <a:solidFill>
                <a:srgbClr val="FFFFFF"/>
              </a:solidFill>
              <a:latin typeface="Carlito"/>
              <a:cs typeface="Carlito"/>
            </a:rPr>
            <a:t>PayloadMass</a:t>
          </a:r>
          <a:r>
            <a:rPr lang="en-IN" sz="1200" kern="1200" spc="-160" dirty="0">
              <a:solidFill>
                <a:srgbClr val="FFFFFF"/>
              </a:solidFill>
              <a:latin typeface="Carlito"/>
              <a:cs typeface="Carlito"/>
            </a:rPr>
            <a:t> </a:t>
          </a:r>
          <a:r>
            <a:rPr lang="en-IN" sz="1200" kern="1200" spc="-5" dirty="0">
              <a:solidFill>
                <a:srgbClr val="FFFFFF"/>
              </a:solidFill>
              <a:latin typeface="Carlito"/>
              <a:cs typeface="Carlito"/>
            </a:rPr>
            <a:t>values  with</a:t>
          </a:r>
          <a:r>
            <a:rPr lang="en-IN" sz="1200" kern="1200" spc="-35" dirty="0">
              <a:solidFill>
                <a:srgbClr val="FFFFFF"/>
              </a:solidFill>
              <a:latin typeface="Carlito"/>
              <a:cs typeface="Carlito"/>
            </a:rPr>
            <a:t> </a:t>
          </a:r>
          <a:r>
            <a:rPr lang="en-IN" sz="1200" kern="1200" dirty="0">
              <a:solidFill>
                <a:srgbClr val="FFFFFF"/>
              </a:solidFill>
              <a:latin typeface="Carlito"/>
              <a:cs typeface="Carlito"/>
            </a:rPr>
            <a:t>mean</a:t>
          </a:r>
          <a:endParaRPr lang="en-IN" sz="1200" kern="1200" dirty="0"/>
        </a:p>
      </dsp:txBody>
      <dsp:txXfrm>
        <a:off x="9720625" y="2196626"/>
        <a:ext cx="1166277" cy="7775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95489A-12C7-424F-BEB3-76ECE7DD6711}">
      <dsp:nvSpPr>
        <dsp:cNvPr id="0" name=""/>
        <dsp:cNvSpPr/>
      </dsp:nvSpPr>
      <dsp:spPr>
        <a:xfrm>
          <a:off x="5218" y="2479806"/>
          <a:ext cx="1941367" cy="77654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IN" sz="1300" kern="1200" spc="-25" dirty="0">
              <a:solidFill>
                <a:srgbClr val="FFFFFF"/>
              </a:solidFill>
              <a:latin typeface="Carlito"/>
              <a:cs typeface="Carlito"/>
            </a:rPr>
            <a:t>Request</a:t>
          </a:r>
          <a:r>
            <a:rPr lang="en-IN" sz="1300" kern="1200" spc="-114" dirty="0">
              <a:solidFill>
                <a:srgbClr val="FFFFFF"/>
              </a:solidFill>
              <a:latin typeface="Carlito"/>
              <a:cs typeface="Carlito"/>
            </a:rPr>
            <a:t> </a:t>
          </a:r>
          <a:r>
            <a:rPr lang="en-IN" sz="1300" kern="1200" spc="-5" dirty="0">
              <a:solidFill>
                <a:srgbClr val="FFFFFF"/>
              </a:solidFill>
              <a:latin typeface="Carlito"/>
              <a:cs typeface="Carlito"/>
            </a:rPr>
            <a:t>Wikipedia </a:t>
          </a:r>
          <a:r>
            <a:rPr lang="en-IN" sz="1300" kern="1200" spc="-25" dirty="0">
              <a:solidFill>
                <a:srgbClr val="FFFFFF"/>
              </a:solidFill>
              <a:latin typeface="Carlito"/>
              <a:cs typeface="Carlito"/>
            </a:rPr>
            <a:t>html</a:t>
          </a:r>
          <a:endParaRPr lang="en-IN" sz="1300" kern="1200" dirty="0"/>
        </a:p>
      </dsp:txBody>
      <dsp:txXfrm>
        <a:off x="393492" y="2479806"/>
        <a:ext cx="1164820" cy="776547"/>
      </dsp:txXfrm>
    </dsp:sp>
    <dsp:sp modelId="{1B7C992A-D482-485C-89A2-1BA0AB4DB157}">
      <dsp:nvSpPr>
        <dsp:cNvPr id="0" name=""/>
        <dsp:cNvSpPr/>
      </dsp:nvSpPr>
      <dsp:spPr>
        <a:xfrm>
          <a:off x="1752449" y="2479806"/>
          <a:ext cx="1941367" cy="77654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IN" sz="1300" kern="1200" spc="-15" dirty="0" err="1">
              <a:solidFill>
                <a:srgbClr val="FFFFFF"/>
              </a:solidFill>
              <a:latin typeface="Carlito"/>
              <a:cs typeface="Carlito"/>
            </a:rPr>
            <a:t>BeautifulSoup</a:t>
          </a:r>
          <a:r>
            <a:rPr lang="en-IN" sz="1300" kern="1200" spc="-15" dirty="0">
              <a:solidFill>
                <a:srgbClr val="FFFFFF"/>
              </a:solidFill>
              <a:latin typeface="Carlito"/>
              <a:cs typeface="Carlito"/>
            </a:rPr>
            <a:t> </a:t>
          </a:r>
          <a:r>
            <a:rPr lang="en-IN" sz="1300" kern="1200" spc="-20" dirty="0">
              <a:solidFill>
                <a:srgbClr val="FFFFFF"/>
              </a:solidFill>
              <a:latin typeface="Carlito"/>
              <a:cs typeface="Carlito"/>
            </a:rPr>
            <a:t>html5lib</a:t>
          </a:r>
          <a:r>
            <a:rPr lang="en-IN" sz="1300" kern="1200" spc="-105" dirty="0">
              <a:solidFill>
                <a:srgbClr val="FFFFFF"/>
              </a:solidFill>
              <a:latin typeface="Carlito"/>
              <a:cs typeface="Carlito"/>
            </a:rPr>
            <a:t> </a:t>
          </a:r>
          <a:r>
            <a:rPr lang="en-IN" sz="1300" kern="1200" spc="-35" dirty="0">
              <a:solidFill>
                <a:srgbClr val="FFFFFF"/>
              </a:solidFill>
              <a:latin typeface="Carlito"/>
              <a:cs typeface="Carlito"/>
            </a:rPr>
            <a:t>Parser</a:t>
          </a:r>
          <a:endParaRPr lang="en-IN" sz="1300" kern="1200" dirty="0"/>
        </a:p>
      </dsp:txBody>
      <dsp:txXfrm>
        <a:off x="2140723" y="2479806"/>
        <a:ext cx="1164820" cy="776547"/>
      </dsp:txXfrm>
    </dsp:sp>
    <dsp:sp modelId="{849C107A-017A-4935-8B30-65A663D69A4D}">
      <dsp:nvSpPr>
        <dsp:cNvPr id="0" name=""/>
        <dsp:cNvSpPr/>
      </dsp:nvSpPr>
      <dsp:spPr>
        <a:xfrm>
          <a:off x="3499680" y="2479806"/>
          <a:ext cx="1941367" cy="77654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IN" sz="1300" kern="1200" spc="-15" dirty="0">
              <a:solidFill>
                <a:srgbClr val="FFFFFF"/>
              </a:solidFill>
              <a:latin typeface="Carlito"/>
              <a:cs typeface="Carlito"/>
            </a:rPr>
            <a:t>Find </a:t>
          </a:r>
          <a:r>
            <a:rPr lang="en-IN" sz="1300" kern="1200" spc="-5" dirty="0">
              <a:solidFill>
                <a:srgbClr val="FFFFFF"/>
              </a:solidFill>
              <a:latin typeface="Carlito"/>
              <a:cs typeface="Carlito"/>
            </a:rPr>
            <a:t>launch</a:t>
          </a:r>
          <a:r>
            <a:rPr lang="en-IN" sz="1300" kern="1200" spc="-145" dirty="0">
              <a:solidFill>
                <a:srgbClr val="FFFFFF"/>
              </a:solidFill>
              <a:latin typeface="Carlito"/>
              <a:cs typeface="Carlito"/>
            </a:rPr>
            <a:t> </a:t>
          </a:r>
          <a:r>
            <a:rPr lang="en-IN" sz="1300" kern="1200" spc="-40" dirty="0">
              <a:solidFill>
                <a:srgbClr val="FFFFFF"/>
              </a:solidFill>
              <a:latin typeface="Carlito"/>
              <a:cs typeface="Carlito"/>
            </a:rPr>
            <a:t>info </a:t>
          </a:r>
          <a:r>
            <a:rPr lang="en-IN" sz="1300" kern="1200" spc="-25" dirty="0">
              <a:solidFill>
                <a:srgbClr val="FFFFFF"/>
              </a:solidFill>
              <a:latin typeface="Carlito"/>
              <a:cs typeface="Carlito"/>
            </a:rPr>
            <a:t>html</a:t>
          </a:r>
          <a:r>
            <a:rPr lang="en-IN" sz="1300" kern="1200" spc="-70" dirty="0">
              <a:solidFill>
                <a:srgbClr val="FFFFFF"/>
              </a:solidFill>
              <a:latin typeface="Carlito"/>
              <a:cs typeface="Carlito"/>
            </a:rPr>
            <a:t> </a:t>
          </a:r>
          <a:r>
            <a:rPr lang="en-IN" sz="1300" kern="1200" spc="-20" dirty="0">
              <a:solidFill>
                <a:srgbClr val="FFFFFF"/>
              </a:solidFill>
              <a:latin typeface="Carlito"/>
              <a:cs typeface="Carlito"/>
            </a:rPr>
            <a:t>table</a:t>
          </a:r>
          <a:endParaRPr lang="en-IN" sz="1300" kern="1200" dirty="0"/>
        </a:p>
      </dsp:txBody>
      <dsp:txXfrm>
        <a:off x="3887954" y="2479806"/>
        <a:ext cx="1164820" cy="776547"/>
      </dsp:txXfrm>
    </dsp:sp>
    <dsp:sp modelId="{594C9070-EA85-4D47-9850-DF5D04E7EABA}">
      <dsp:nvSpPr>
        <dsp:cNvPr id="0" name=""/>
        <dsp:cNvSpPr/>
      </dsp:nvSpPr>
      <dsp:spPr>
        <a:xfrm>
          <a:off x="5246912" y="2479806"/>
          <a:ext cx="1941367" cy="77654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IN" sz="1300" kern="1200" dirty="0"/>
            <a:t>Create Dictionary</a:t>
          </a:r>
        </a:p>
      </dsp:txBody>
      <dsp:txXfrm>
        <a:off x="5635186" y="2479806"/>
        <a:ext cx="1164820" cy="776547"/>
      </dsp:txXfrm>
    </dsp:sp>
    <dsp:sp modelId="{3C2FB54B-CABA-4D00-BD43-91EE127C52AA}">
      <dsp:nvSpPr>
        <dsp:cNvPr id="0" name=""/>
        <dsp:cNvSpPr/>
      </dsp:nvSpPr>
      <dsp:spPr>
        <a:xfrm>
          <a:off x="6994143" y="2479806"/>
          <a:ext cx="1941367" cy="77654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IN" sz="1300" kern="1200" spc="-45" dirty="0">
              <a:solidFill>
                <a:srgbClr val="FFFFFF"/>
              </a:solidFill>
              <a:latin typeface="Carlito"/>
              <a:cs typeface="Carlito"/>
            </a:rPr>
            <a:t>Iterate</a:t>
          </a:r>
          <a:r>
            <a:rPr lang="en-IN" sz="1300" kern="1200" spc="-135" dirty="0">
              <a:solidFill>
                <a:srgbClr val="FFFFFF"/>
              </a:solidFill>
              <a:latin typeface="Carlito"/>
              <a:cs typeface="Carlito"/>
            </a:rPr>
            <a:t> </a:t>
          </a:r>
          <a:r>
            <a:rPr lang="en-IN" sz="1300" kern="1200" spc="-20" dirty="0">
              <a:solidFill>
                <a:srgbClr val="FFFFFF"/>
              </a:solidFill>
              <a:latin typeface="Carlito"/>
              <a:cs typeface="Carlito"/>
            </a:rPr>
            <a:t>through  table </a:t>
          </a:r>
          <a:r>
            <a:rPr lang="en-IN" sz="1300" kern="1200" spc="-5" dirty="0">
              <a:solidFill>
                <a:srgbClr val="FFFFFF"/>
              </a:solidFill>
              <a:latin typeface="Carlito"/>
              <a:cs typeface="Carlito"/>
            </a:rPr>
            <a:t>cells </a:t>
          </a:r>
          <a:r>
            <a:rPr lang="en-IN" sz="1300" kern="1200" spc="-30" dirty="0">
              <a:solidFill>
                <a:srgbClr val="FFFFFF"/>
              </a:solidFill>
              <a:latin typeface="Carlito"/>
              <a:cs typeface="Carlito"/>
            </a:rPr>
            <a:t>to  extract </a:t>
          </a:r>
          <a:r>
            <a:rPr lang="en-IN" sz="1300" kern="1200" spc="-35" dirty="0">
              <a:solidFill>
                <a:srgbClr val="FFFFFF"/>
              </a:solidFill>
              <a:latin typeface="Carlito"/>
              <a:cs typeface="Carlito"/>
            </a:rPr>
            <a:t>data </a:t>
          </a:r>
          <a:r>
            <a:rPr lang="en-IN" sz="1300" kern="1200" spc="-30" dirty="0">
              <a:solidFill>
                <a:srgbClr val="FFFFFF"/>
              </a:solidFill>
              <a:latin typeface="Carlito"/>
              <a:cs typeface="Carlito"/>
            </a:rPr>
            <a:t>to  </a:t>
          </a:r>
          <a:r>
            <a:rPr lang="en-IN" sz="1300" kern="1200" spc="-10" dirty="0">
              <a:solidFill>
                <a:srgbClr val="FFFFFF"/>
              </a:solidFill>
              <a:latin typeface="Carlito"/>
              <a:cs typeface="Carlito"/>
            </a:rPr>
            <a:t>dictionary</a:t>
          </a:r>
          <a:endParaRPr lang="en-IN" sz="1300" kern="1200" dirty="0"/>
        </a:p>
      </dsp:txBody>
      <dsp:txXfrm>
        <a:off x="7382417" y="2479806"/>
        <a:ext cx="1164820" cy="776547"/>
      </dsp:txXfrm>
    </dsp:sp>
    <dsp:sp modelId="{2CA75C2A-8966-458C-ADB4-7B52093776BB}">
      <dsp:nvSpPr>
        <dsp:cNvPr id="0" name=""/>
        <dsp:cNvSpPr/>
      </dsp:nvSpPr>
      <dsp:spPr>
        <a:xfrm>
          <a:off x="8741374" y="2479806"/>
          <a:ext cx="1941367" cy="776547"/>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marL="0" lvl="0" indent="0" algn="ctr" defTabSz="577850">
            <a:lnSpc>
              <a:spcPct val="90000"/>
            </a:lnSpc>
            <a:spcBef>
              <a:spcPct val="0"/>
            </a:spcBef>
            <a:spcAft>
              <a:spcPct val="35000"/>
            </a:spcAft>
            <a:buNone/>
          </a:pPr>
          <a:r>
            <a:rPr lang="en-IN" sz="1300" kern="1200" spc="-20" dirty="0">
              <a:solidFill>
                <a:srgbClr val="FFFFFF"/>
              </a:solidFill>
              <a:latin typeface="Carlito"/>
              <a:cs typeface="Carlito"/>
            </a:rPr>
            <a:t>Cast </a:t>
          </a:r>
          <a:r>
            <a:rPr lang="en-IN" sz="1300" kern="1200" spc="-5" dirty="0">
              <a:solidFill>
                <a:srgbClr val="FFFFFF"/>
              </a:solidFill>
              <a:latin typeface="Carlito"/>
              <a:cs typeface="Carlito"/>
            </a:rPr>
            <a:t>dictionary</a:t>
          </a:r>
          <a:r>
            <a:rPr lang="en-IN" sz="1300" kern="1200" spc="-135" dirty="0">
              <a:solidFill>
                <a:srgbClr val="FFFFFF"/>
              </a:solidFill>
              <a:latin typeface="Carlito"/>
              <a:cs typeface="Carlito"/>
            </a:rPr>
            <a:t> </a:t>
          </a:r>
          <a:r>
            <a:rPr lang="en-IN" sz="1300" kern="1200" spc="-60" dirty="0">
              <a:solidFill>
                <a:srgbClr val="FFFFFF"/>
              </a:solidFill>
              <a:latin typeface="Carlito"/>
              <a:cs typeface="Carlito"/>
            </a:rPr>
            <a:t>to  </a:t>
          </a:r>
          <a:r>
            <a:rPr lang="en-IN" sz="1300" kern="1200" spc="-30" dirty="0" err="1">
              <a:solidFill>
                <a:srgbClr val="FFFFFF"/>
              </a:solidFill>
              <a:latin typeface="Carlito"/>
              <a:cs typeface="Carlito"/>
            </a:rPr>
            <a:t>DataFrame</a:t>
          </a:r>
          <a:endParaRPr lang="en-IN" sz="1300" kern="1200" dirty="0"/>
        </a:p>
      </dsp:txBody>
      <dsp:txXfrm>
        <a:off x="9129648" y="2479806"/>
        <a:ext cx="1164820" cy="776547"/>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3/28/2022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jpeg>
</file>

<file path=ppt/media/image37.png>
</file>

<file path=ppt/media/image38.png>
</file>

<file path=ppt/media/image39.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3/28/2022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11573495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2012017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40224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7.png"/></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3439614"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Name: Nikita Rajendra Petkar</a:t>
            </a:r>
          </a:p>
          <a:p>
            <a:r>
              <a:rPr lang="en-US" dirty="0">
                <a:solidFill>
                  <a:schemeClr val="bg2"/>
                </a:solidFill>
                <a:latin typeface="Abadi" panose="020B0604020104020204" pitchFamily="34" charset="0"/>
                <a:ea typeface="SF Pro" pitchFamily="2" charset="0"/>
                <a:cs typeface="SF Pro" pitchFamily="2" charset="0"/>
              </a:rPr>
              <a:t>Date: 28/03/2022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TextBox 5">
            <a:extLst>
              <a:ext uri="{FF2B5EF4-FFF2-40B4-BE49-F238E27FC236}">
                <a16:creationId xmlns:a16="http://schemas.microsoft.com/office/drawing/2014/main" id="{1F56D929-D0A4-4E97-BF03-7BFF1378592E}"/>
              </a:ext>
            </a:extLst>
          </p:cNvPr>
          <p:cNvSpPr txBox="1"/>
          <p:nvPr/>
        </p:nvSpPr>
        <p:spPr>
          <a:xfrm>
            <a:off x="7118144" y="4733280"/>
            <a:ext cx="4339828" cy="923330"/>
          </a:xfrm>
          <a:prstGeom prst="rect">
            <a:avLst/>
          </a:prstGeom>
          <a:noFill/>
        </p:spPr>
        <p:txBody>
          <a:bodyPr wrap="square">
            <a:spAutoFit/>
          </a:bodyPr>
          <a:lstStyle/>
          <a:p>
            <a:r>
              <a:rPr lang="en-IN" dirty="0"/>
              <a:t>GitHub: https://github.com/nikitapetkar29/IBMcapstoneproject/blob/master/EDA%20lab.ipynb</a:t>
            </a:r>
          </a:p>
        </p:txBody>
      </p:sp>
      <p:sp>
        <p:nvSpPr>
          <p:cNvPr id="3" name="TextBox 2">
            <a:extLst>
              <a:ext uri="{FF2B5EF4-FFF2-40B4-BE49-F238E27FC236}">
                <a16:creationId xmlns:a16="http://schemas.microsoft.com/office/drawing/2014/main" id="{1DE5A9C1-5982-4FD9-9291-34920C276E11}"/>
              </a:ext>
            </a:extLst>
          </p:cNvPr>
          <p:cNvSpPr txBox="1"/>
          <p:nvPr/>
        </p:nvSpPr>
        <p:spPr>
          <a:xfrm>
            <a:off x="6942212" y="1692970"/>
            <a:ext cx="4987852" cy="2554545"/>
          </a:xfrm>
          <a:prstGeom prst="rect">
            <a:avLst/>
          </a:prstGeom>
          <a:noFill/>
        </p:spPr>
        <p:txBody>
          <a:bodyPr wrap="square" rtlCol="0">
            <a:spAutoFit/>
          </a:bodyPr>
          <a:lstStyle/>
          <a:p>
            <a:pPr marL="285750" indent="-285750">
              <a:buFont typeface="Arial" panose="020B0604020202020204" pitchFamily="34" charset="0"/>
              <a:buChar char="•"/>
            </a:pPr>
            <a:r>
              <a:rPr lang="en-IN" sz="2000" dirty="0"/>
              <a:t>We performed exploratory data analysis and determined the training labels.</a:t>
            </a:r>
          </a:p>
          <a:p>
            <a:pPr marL="285750" indent="-285750">
              <a:buFont typeface="Arial" panose="020B0604020202020204" pitchFamily="34" charset="0"/>
              <a:buChar char="•"/>
            </a:pPr>
            <a:r>
              <a:rPr lang="en-IN" sz="2000" dirty="0"/>
              <a:t>We calculated the number of launches at each site and the number and occurrence of each orbits.</a:t>
            </a:r>
          </a:p>
          <a:p>
            <a:pPr marL="285750" indent="-285750">
              <a:buFont typeface="Arial" panose="020B0604020202020204" pitchFamily="34" charset="0"/>
              <a:buChar char="•"/>
            </a:pPr>
            <a:r>
              <a:rPr lang="en-IN" sz="2000" dirty="0"/>
              <a:t>We created landing outcome label from outcome column and exported the results to csv.</a:t>
            </a:r>
          </a:p>
        </p:txBody>
      </p:sp>
      <p:pic>
        <p:nvPicPr>
          <p:cNvPr id="1026" name="Picture 2">
            <a:extLst>
              <a:ext uri="{FF2B5EF4-FFF2-40B4-BE49-F238E27FC236}">
                <a16:creationId xmlns:a16="http://schemas.microsoft.com/office/drawing/2014/main" id="{A4B77C35-8C57-40FC-A98A-DFEE7503D0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0847" y="1553241"/>
            <a:ext cx="6302454" cy="47720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602215" cy="4351338"/>
          </a:xfrm>
          <a:prstGeom prst="rect">
            <a:avLst/>
          </a:prstGeom>
        </p:spPr>
        <p:txBody>
          <a:bodyPr lIns="91440" tIns="45720" rIns="91440" bIns="45720" anchor="t"/>
          <a:lstStyle/>
          <a:p>
            <a:pPr>
              <a:lnSpc>
                <a:spcPct val="100000"/>
              </a:lnSpc>
              <a:spcBef>
                <a:spcPts val="1400"/>
              </a:spcBef>
            </a:pPr>
            <a:r>
              <a:rPr lang="en-IN" sz="1800" dirty="0"/>
              <a:t>We explored the data by visualizing the relationship between flight number and launch Site, payload and launch site, success rate of each orbit type, flight number and orbit type, the launch success yearly trend. </a:t>
            </a:r>
            <a:endParaRPr lang="en-US" sz="32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2050" name="Picture 2">
            <a:extLst>
              <a:ext uri="{FF2B5EF4-FFF2-40B4-BE49-F238E27FC236}">
                <a16:creationId xmlns:a16="http://schemas.microsoft.com/office/drawing/2014/main" id="{93A40CB3-3232-472F-84DF-03B7E9AAFC5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274" y="3557587"/>
            <a:ext cx="5443537" cy="2998211"/>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4">
            <a:extLst>
              <a:ext uri="{FF2B5EF4-FFF2-40B4-BE49-F238E27FC236}">
                <a16:creationId xmlns:a16="http://schemas.microsoft.com/office/drawing/2014/main" id="{7178776F-5C7E-4723-890E-1739425AB7E4}"/>
              </a:ext>
            </a:extLst>
          </p:cNvPr>
          <p:cNvSpPr txBox="1">
            <a:spLocks/>
          </p:cNvSpPr>
          <p:nvPr/>
        </p:nvSpPr>
        <p:spPr>
          <a:xfrm>
            <a:off x="6372225" y="1825625"/>
            <a:ext cx="5602215"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None/>
            </a:pPr>
            <a:endParaRPr lang="en-US" sz="3200" dirty="0"/>
          </a:p>
        </p:txBody>
      </p:sp>
      <p:pic>
        <p:nvPicPr>
          <p:cNvPr id="2052" name="Picture 4">
            <a:extLst>
              <a:ext uri="{FF2B5EF4-FFF2-40B4-BE49-F238E27FC236}">
                <a16:creationId xmlns:a16="http://schemas.microsoft.com/office/drawing/2014/main" id="{D7724BDC-FB60-43BF-9349-08A74ECDB6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76243" y="1825625"/>
            <a:ext cx="5602215" cy="346202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A21523E-5CF2-4C60-B415-6E874EF3CE9B}"/>
              </a:ext>
            </a:extLst>
          </p:cNvPr>
          <p:cNvSpPr txBox="1"/>
          <p:nvPr/>
        </p:nvSpPr>
        <p:spPr>
          <a:xfrm>
            <a:off x="6476243" y="5164962"/>
            <a:ext cx="5498197" cy="923330"/>
          </a:xfrm>
          <a:prstGeom prst="rect">
            <a:avLst/>
          </a:prstGeom>
          <a:noFill/>
        </p:spPr>
        <p:txBody>
          <a:bodyPr wrap="square" rtlCol="0">
            <a:spAutoFit/>
          </a:bodyPr>
          <a:lstStyle/>
          <a:p>
            <a:r>
              <a:rPr lang="en-IN" dirty="0"/>
              <a:t>GitHub: https://github.com/nikitapetkar29/IBMcapstoneproject/blob/master/EDA%20with%20Visualization%20lab.ipynb</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14363" y="1806575"/>
            <a:ext cx="11101387" cy="4351338"/>
          </a:xfrm>
          <a:prstGeom prst="rect">
            <a:avLst/>
          </a:prstGeom>
        </p:spPr>
        <p:txBody>
          <a:bodyPr lIns="91440" tIns="45720" rIns="91440" bIns="45720" anchor="t"/>
          <a:lstStyle/>
          <a:p>
            <a:pPr>
              <a:lnSpc>
                <a:spcPct val="100000"/>
              </a:lnSpc>
              <a:spcBef>
                <a:spcPts val="1400"/>
              </a:spcBef>
            </a:pPr>
            <a:r>
              <a:rPr lang="en-IN" sz="2000" dirty="0"/>
              <a:t>We loaded the SpaceX dataset into a PostgreSQL database without leaving the </a:t>
            </a:r>
            <a:r>
              <a:rPr lang="en-IN" sz="2000" dirty="0" err="1"/>
              <a:t>jupyter</a:t>
            </a:r>
            <a:r>
              <a:rPr lang="en-IN" sz="2000" dirty="0"/>
              <a:t> notebook.</a:t>
            </a:r>
          </a:p>
          <a:p>
            <a:pPr>
              <a:lnSpc>
                <a:spcPct val="100000"/>
              </a:lnSpc>
              <a:spcBef>
                <a:spcPts val="1400"/>
              </a:spcBef>
            </a:pPr>
            <a:r>
              <a:rPr lang="en-IN" sz="2000" dirty="0"/>
              <a:t>We applied EDA with SQL to get insight from the data. We wrote queries to find out for instance: </a:t>
            </a:r>
          </a:p>
          <a:p>
            <a:pPr lvl="1">
              <a:lnSpc>
                <a:spcPct val="100000"/>
              </a:lnSpc>
              <a:spcBef>
                <a:spcPts val="1400"/>
              </a:spcBef>
              <a:buFontTx/>
              <a:buChar char="-"/>
            </a:pPr>
            <a:r>
              <a:rPr lang="en-IN" sz="1800" dirty="0"/>
              <a:t>The names of unique launch sites in the space mission.</a:t>
            </a:r>
          </a:p>
          <a:p>
            <a:pPr lvl="1">
              <a:lnSpc>
                <a:spcPct val="100000"/>
              </a:lnSpc>
              <a:spcBef>
                <a:spcPts val="1400"/>
              </a:spcBef>
              <a:buFontTx/>
              <a:buChar char="-"/>
            </a:pPr>
            <a:r>
              <a:rPr lang="en-IN" sz="1800" dirty="0"/>
              <a:t>The total payload mass carried by boosters launched by NASA (CRS)</a:t>
            </a:r>
          </a:p>
          <a:p>
            <a:pPr lvl="1">
              <a:lnSpc>
                <a:spcPct val="100000"/>
              </a:lnSpc>
              <a:spcBef>
                <a:spcPts val="1400"/>
              </a:spcBef>
              <a:buFontTx/>
              <a:buChar char="-"/>
            </a:pPr>
            <a:r>
              <a:rPr lang="en-IN" sz="1800" dirty="0"/>
              <a:t>The average payload mass carried by booster version F9 v1.1</a:t>
            </a:r>
          </a:p>
          <a:p>
            <a:pPr lvl="1">
              <a:lnSpc>
                <a:spcPct val="100000"/>
              </a:lnSpc>
              <a:spcBef>
                <a:spcPts val="1400"/>
              </a:spcBef>
              <a:buFontTx/>
              <a:buChar char="-"/>
            </a:pPr>
            <a:r>
              <a:rPr lang="en-IN" sz="1800" dirty="0"/>
              <a:t>The total number of successful and failure mission outcomes</a:t>
            </a:r>
          </a:p>
          <a:p>
            <a:pPr lvl="1">
              <a:lnSpc>
                <a:spcPct val="100000"/>
              </a:lnSpc>
              <a:spcBef>
                <a:spcPts val="1400"/>
              </a:spcBef>
              <a:buFontTx/>
              <a:buChar char="-"/>
            </a:pPr>
            <a:r>
              <a:rPr lang="en-IN" sz="1800" dirty="0"/>
              <a:t>The failed landing outcomes in drone ship, their booster version and launch site names.</a:t>
            </a:r>
          </a:p>
          <a:p>
            <a:pPr lvl="1">
              <a:lnSpc>
                <a:spcPct val="100000"/>
              </a:lnSpc>
              <a:spcBef>
                <a:spcPts val="1400"/>
              </a:spcBef>
              <a:buFontTx/>
              <a:buChar char="-"/>
            </a:pPr>
            <a:endParaRPr lang="en-IN" sz="1800" dirty="0"/>
          </a:p>
          <a:p>
            <a:pPr marL="0" indent="0">
              <a:lnSpc>
                <a:spcPct val="100000"/>
              </a:lnSpc>
              <a:spcBef>
                <a:spcPts val="1400"/>
              </a:spcBef>
              <a:buNone/>
            </a:pPr>
            <a:r>
              <a:rPr lang="en-IN" sz="1600" dirty="0"/>
              <a:t>GitHub: https://github.com/nikitapetkar29/IBMcapstoneproject/blob/master/EDA%20and%20SQL.ipynb</a:t>
            </a:r>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400175"/>
            <a:ext cx="10723944" cy="4826217"/>
          </a:xfrm>
          <a:prstGeom prst="rect">
            <a:avLst/>
          </a:prstGeom>
        </p:spPr>
        <p:txBody>
          <a:bodyPr>
            <a:normAutofit fontScale="92500" lnSpcReduction="10000"/>
          </a:bodyPr>
          <a:lstStyle/>
          <a:p>
            <a:pPr>
              <a:lnSpc>
                <a:spcPct val="100000"/>
              </a:lnSpc>
              <a:spcBef>
                <a:spcPts val="1400"/>
              </a:spcBef>
            </a:pPr>
            <a:r>
              <a:rPr lang="en-IN"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IN"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IN" sz="2200" dirty="0">
                <a:solidFill>
                  <a:schemeClr val="accent3">
                    <a:lumMod val="25000"/>
                  </a:schemeClr>
                </a:solidFill>
                <a:latin typeface="Abadi" panose="020B0604020104020204" pitchFamily="34" charset="0"/>
              </a:rPr>
              <a:t>Using the </a:t>
            </a:r>
            <a:r>
              <a:rPr lang="en-IN" sz="2200" dirty="0" err="1">
                <a:solidFill>
                  <a:schemeClr val="accent3">
                    <a:lumMod val="25000"/>
                  </a:schemeClr>
                </a:solidFill>
                <a:latin typeface="Abadi" panose="020B0604020104020204" pitchFamily="34" charset="0"/>
              </a:rPr>
              <a:t>color-labeled</a:t>
            </a:r>
            <a:r>
              <a:rPr lang="en-IN" sz="2200" dirty="0">
                <a:solidFill>
                  <a:schemeClr val="accent3">
                    <a:lumMod val="25000"/>
                  </a:schemeClr>
                </a:solidFill>
                <a:latin typeface="Abadi" panose="020B0604020104020204" pitchFamily="34" charset="0"/>
              </a:rPr>
              <a:t> marker clusters, we identified which launch sites have relatively high success rate.</a:t>
            </a:r>
          </a:p>
          <a:p>
            <a:pPr>
              <a:lnSpc>
                <a:spcPct val="100000"/>
              </a:lnSpc>
              <a:spcBef>
                <a:spcPts val="1400"/>
              </a:spcBef>
            </a:pPr>
            <a:r>
              <a:rPr lang="en-IN"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marL="0" indent="0">
              <a:lnSpc>
                <a:spcPct val="100000"/>
              </a:lnSpc>
              <a:spcBef>
                <a:spcPts val="1400"/>
              </a:spcBef>
              <a:buNone/>
            </a:pPr>
            <a:r>
              <a:rPr lang="en-IN" sz="1900" dirty="0">
                <a:solidFill>
                  <a:schemeClr val="accent3">
                    <a:lumMod val="25000"/>
                  </a:schemeClr>
                </a:solidFill>
                <a:latin typeface="Abadi" panose="020B0604020104020204" pitchFamily="34" charset="0"/>
              </a:rPr>
              <a:t>	- Are launch sites near railways, highways and coastlines.</a:t>
            </a:r>
          </a:p>
          <a:p>
            <a:pPr marL="0" indent="0">
              <a:lnSpc>
                <a:spcPct val="100000"/>
              </a:lnSpc>
              <a:spcBef>
                <a:spcPts val="1400"/>
              </a:spcBef>
              <a:buNone/>
            </a:pPr>
            <a:r>
              <a:rPr lang="en-IN" sz="1900" dirty="0">
                <a:solidFill>
                  <a:schemeClr val="accent3">
                    <a:lumMod val="25000"/>
                  </a:schemeClr>
                </a:solidFill>
                <a:latin typeface="Abadi" panose="020B0604020104020204" pitchFamily="34" charset="0"/>
              </a:rPr>
              <a:t>	- Do launch sites keep certain distance away from cities.</a:t>
            </a:r>
          </a:p>
          <a:p>
            <a:pPr marL="0" indent="0">
              <a:lnSpc>
                <a:spcPct val="100000"/>
              </a:lnSpc>
              <a:spcBef>
                <a:spcPts val="1400"/>
              </a:spcBef>
              <a:buNone/>
            </a:pPr>
            <a:r>
              <a:rPr lang="en-IN" sz="1800" dirty="0">
                <a:solidFill>
                  <a:schemeClr val="accent3">
                    <a:lumMod val="25000"/>
                  </a:schemeClr>
                </a:solidFill>
                <a:latin typeface="Abadi" panose="020B0604020104020204" pitchFamily="34" charset="0"/>
              </a:rPr>
              <a:t>GitHub: https://github.com/nikitapetkar29/IBMcapstoneproject/blob/master/Interactive%20Visual%20Analytics%20with%20Folium%20lab.ipynb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037592" y="1968012"/>
            <a:ext cx="8116815" cy="3804138"/>
          </a:xfrm>
          <a:prstGeom prst="rect">
            <a:avLst/>
          </a:prstGeom>
        </p:spPr>
        <p:txBody>
          <a:bodyPr vert="horz" lIns="91440" tIns="45720" rIns="91440" bIns="45720" rtlCol="0" anchor="t">
            <a:normAutofit/>
          </a:bodyPr>
          <a:lstStyle/>
          <a:p>
            <a:pPr>
              <a:lnSpc>
                <a:spcPct val="100000"/>
              </a:lnSpc>
              <a:spcBef>
                <a:spcPts val="1400"/>
              </a:spcBef>
            </a:pPr>
            <a:r>
              <a:rPr lang="en-IN" sz="2200" dirty="0">
                <a:solidFill>
                  <a:schemeClr val="accent3">
                    <a:lumMod val="25000"/>
                  </a:schemeClr>
                </a:solidFill>
                <a:latin typeface="Abadi" panose="020B0604020104020204" pitchFamily="34" charset="0"/>
              </a:rPr>
              <a:t>We built an interactive dashboard with </a:t>
            </a:r>
            <a:r>
              <a:rPr lang="en-IN" sz="2200" dirty="0" err="1">
                <a:solidFill>
                  <a:schemeClr val="accent3">
                    <a:lumMod val="25000"/>
                  </a:schemeClr>
                </a:solidFill>
                <a:latin typeface="Abadi" panose="020B0604020104020204" pitchFamily="34" charset="0"/>
              </a:rPr>
              <a:t>Plotly</a:t>
            </a:r>
            <a:r>
              <a:rPr lang="en-IN" sz="2200" dirty="0">
                <a:solidFill>
                  <a:schemeClr val="accent3">
                    <a:lumMod val="25000"/>
                  </a:schemeClr>
                </a:solidFill>
                <a:latin typeface="Abadi" panose="020B0604020104020204" pitchFamily="34" charset="0"/>
              </a:rPr>
              <a:t> dash</a:t>
            </a:r>
          </a:p>
          <a:p>
            <a:pPr>
              <a:lnSpc>
                <a:spcPct val="100000"/>
              </a:lnSpc>
              <a:spcBef>
                <a:spcPts val="1400"/>
              </a:spcBef>
            </a:pPr>
            <a:r>
              <a:rPr lang="en-IN"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IN"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marL="0" indent="0">
              <a:lnSpc>
                <a:spcPct val="100000"/>
              </a:lnSpc>
              <a:spcBef>
                <a:spcPts val="1400"/>
              </a:spcBef>
              <a:buNone/>
            </a:pPr>
            <a:endParaRPr lang="en-IN"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IN"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71625"/>
            <a:ext cx="10687962" cy="4605338"/>
          </a:xfrm>
          <a:prstGeom prst="rect">
            <a:avLst/>
          </a:prstGeom>
        </p:spPr>
        <p:txBody>
          <a:bodyPr>
            <a:normAutofit fontScale="85000" lnSpcReduction="20000"/>
          </a:bodyPr>
          <a:lstStyle/>
          <a:p>
            <a:pPr marL="0" indent="0">
              <a:lnSpc>
                <a:spcPct val="100000"/>
              </a:lnSpc>
              <a:spcBef>
                <a:spcPts val="1400"/>
              </a:spcBef>
              <a:buNone/>
            </a:pPr>
            <a:r>
              <a:rPr lang="en-IN" dirty="0"/>
              <a:t>We loaded the data using </a:t>
            </a:r>
            <a:r>
              <a:rPr lang="en-IN" dirty="0" err="1"/>
              <a:t>numpy</a:t>
            </a:r>
            <a:r>
              <a:rPr lang="en-IN" dirty="0"/>
              <a:t> and pandas, transformed the data, split our</a:t>
            </a:r>
          </a:p>
          <a:p>
            <a:pPr marL="0" indent="0">
              <a:lnSpc>
                <a:spcPct val="100000"/>
              </a:lnSpc>
              <a:spcBef>
                <a:spcPts val="1400"/>
              </a:spcBef>
              <a:buNone/>
            </a:pPr>
            <a:r>
              <a:rPr lang="en-IN" dirty="0"/>
              <a:t>data into training and testing.</a:t>
            </a:r>
          </a:p>
          <a:p>
            <a:pPr marL="0" indent="0">
              <a:lnSpc>
                <a:spcPct val="100000"/>
              </a:lnSpc>
              <a:spcBef>
                <a:spcPts val="1400"/>
              </a:spcBef>
              <a:buNone/>
            </a:pPr>
            <a:r>
              <a:rPr lang="en-IN" dirty="0"/>
              <a:t>• We built different machine learning models and tune different</a:t>
            </a:r>
          </a:p>
          <a:p>
            <a:pPr marL="0" indent="0">
              <a:lnSpc>
                <a:spcPct val="100000"/>
              </a:lnSpc>
              <a:spcBef>
                <a:spcPts val="1400"/>
              </a:spcBef>
              <a:buNone/>
            </a:pPr>
            <a:r>
              <a:rPr lang="en-IN" dirty="0"/>
              <a:t>hyperparameters using </a:t>
            </a:r>
            <a:r>
              <a:rPr lang="en-IN" dirty="0" err="1"/>
              <a:t>GridSearchCV</a:t>
            </a:r>
            <a:r>
              <a:rPr lang="en-IN" dirty="0"/>
              <a:t>.</a:t>
            </a:r>
          </a:p>
          <a:p>
            <a:pPr marL="0" indent="0">
              <a:lnSpc>
                <a:spcPct val="100000"/>
              </a:lnSpc>
              <a:spcBef>
                <a:spcPts val="1400"/>
              </a:spcBef>
              <a:buNone/>
            </a:pPr>
            <a:r>
              <a:rPr lang="en-IN" dirty="0"/>
              <a:t>• We used accuracy as the metric for our model, improved the model using</a:t>
            </a:r>
          </a:p>
          <a:p>
            <a:pPr marL="0" indent="0">
              <a:lnSpc>
                <a:spcPct val="100000"/>
              </a:lnSpc>
              <a:spcBef>
                <a:spcPts val="1400"/>
              </a:spcBef>
              <a:buNone/>
            </a:pPr>
            <a:r>
              <a:rPr lang="en-IN" dirty="0"/>
              <a:t>feature engineering and algorithm tuning.</a:t>
            </a:r>
          </a:p>
          <a:p>
            <a:pPr marL="0" indent="0">
              <a:lnSpc>
                <a:spcPct val="100000"/>
              </a:lnSpc>
              <a:spcBef>
                <a:spcPts val="1400"/>
              </a:spcBef>
              <a:buNone/>
            </a:pPr>
            <a:r>
              <a:rPr lang="en-IN" dirty="0"/>
              <a:t>• We found the best performing classification model.</a:t>
            </a:r>
          </a:p>
          <a:p>
            <a:pPr marL="0" indent="0">
              <a:lnSpc>
                <a:spcPct val="100000"/>
              </a:lnSpc>
              <a:spcBef>
                <a:spcPts val="1400"/>
              </a:spcBef>
              <a:buNone/>
            </a:pPr>
            <a:endParaRPr lang="en-IN" dirty="0"/>
          </a:p>
          <a:p>
            <a:pPr marL="0" indent="0">
              <a:lnSpc>
                <a:spcPct val="100000"/>
              </a:lnSpc>
              <a:spcBef>
                <a:spcPts val="1400"/>
              </a:spcBef>
              <a:buNone/>
            </a:pPr>
            <a:r>
              <a:rPr lang="en-IN" sz="2100" dirty="0"/>
              <a:t>GitHub: https://github.com/nikitapetkar29/IBMcapstoneproject/blob/master/Machine%20Learning%20Prediction%20lab.ipynb</a:t>
            </a:r>
            <a:endParaRPr lang="en-US" sz="21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074" name="Picture 2">
            <a:extLst>
              <a:ext uri="{FF2B5EF4-FFF2-40B4-BE49-F238E27FC236}">
                <a16:creationId xmlns:a16="http://schemas.microsoft.com/office/drawing/2014/main" id="{56AE6818-FD45-4538-98AB-F3D2F6DCE2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38784" y="1447518"/>
            <a:ext cx="7714432" cy="42182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73602"/>
            <a:ext cx="10378635" cy="4651971"/>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Scatter plot of Flight Number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From the scatter plot we can see that large amount of flights are at a launch site, the greater the success rate at a launch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4102" name="Picture 6">
            <a:extLst>
              <a:ext uri="{FF2B5EF4-FFF2-40B4-BE49-F238E27FC236}">
                <a16:creationId xmlns:a16="http://schemas.microsoft.com/office/drawing/2014/main" id="{A4562378-FE6D-4537-BE07-40CBD78C96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6259" y="1808710"/>
            <a:ext cx="10515599" cy="3212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488831"/>
            <a:ext cx="10687962" cy="4938380"/>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greater the payload mass for launch site CCAFS SLC 40 the higher the success rate for the rocket.</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5122" name="Picture 2">
            <a:extLst>
              <a:ext uri="{FF2B5EF4-FFF2-40B4-BE49-F238E27FC236}">
                <a16:creationId xmlns:a16="http://schemas.microsoft.com/office/drawing/2014/main" id="{63650053-438B-43EB-944A-F3CD08007F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028" y="1913468"/>
            <a:ext cx="11136239" cy="37109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34544" y="1523206"/>
            <a:ext cx="3932238" cy="4657462"/>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From the plot, we can see that ES-L1, GEO, HEO, SSO,VLEO had the most success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146" name="Picture 2">
            <a:extLst>
              <a:ext uri="{FF2B5EF4-FFF2-40B4-BE49-F238E27FC236}">
                <a16:creationId xmlns:a16="http://schemas.microsoft.com/office/drawing/2014/main" id="{295C5126-A17E-49B2-A573-18BFE5191D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4454" y="1740958"/>
            <a:ext cx="6170612" cy="44397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69756"/>
            <a:ext cx="11167989" cy="4249594"/>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a:t>
            </a:r>
            <a:r>
              <a:rPr lang="en-US" sz="2200" dirty="0" err="1">
                <a:solidFill>
                  <a:schemeClr val="accent3">
                    <a:lumMod val="25000"/>
                  </a:schemeClr>
                </a:solidFill>
                <a:latin typeface="Abadi" panose="020B0604020104020204" pitchFamily="34" charset="0"/>
              </a:rPr>
              <a:t>catter</a:t>
            </a:r>
            <a:r>
              <a:rPr lang="en-US" sz="2200" dirty="0">
                <a:solidFill>
                  <a:schemeClr val="accent3">
                    <a:lumMod val="25000"/>
                  </a:schemeClr>
                </a:solidFill>
                <a:latin typeface="Abadi" panose="020B0604020104020204" pitchFamily="34" charset="0"/>
              </a:rPr>
              <a:t>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IN"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7170" name="Picture 2">
            <a:extLst>
              <a:ext uri="{FF2B5EF4-FFF2-40B4-BE49-F238E27FC236}">
                <a16:creationId xmlns:a16="http://schemas.microsoft.com/office/drawing/2014/main" id="{6535A42E-52A8-41D9-9116-F23ECA3EC58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3737" y="2662266"/>
            <a:ext cx="11040533" cy="2381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27175"/>
            <a:ext cx="10947856" cy="4792175"/>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a:t>
            </a:r>
            <a:r>
              <a:rPr lang="en-US" sz="2200" dirty="0" err="1">
                <a:solidFill>
                  <a:schemeClr val="accent3">
                    <a:lumMod val="25000"/>
                  </a:schemeClr>
                </a:solidFill>
                <a:latin typeface="Abadi" panose="020B0604020104020204" pitchFamily="34" charset="0"/>
              </a:rPr>
              <a:t>catter</a:t>
            </a:r>
            <a:r>
              <a:rPr lang="en-US" sz="2200" dirty="0">
                <a:solidFill>
                  <a:schemeClr val="accent3">
                    <a:lumMod val="25000"/>
                  </a:schemeClr>
                </a:solidFill>
                <a:latin typeface="Abadi" panose="020B0604020104020204" pitchFamily="34" charset="0"/>
              </a:rPr>
              <a:t>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IN" sz="2200" dirty="0">
                <a:solidFill>
                  <a:schemeClr val="accent3">
                    <a:lumMod val="25000"/>
                  </a:schemeClr>
                </a:solidFill>
                <a:latin typeface="Abadi" panose="020B0604020104020204" pitchFamily="34" charset="0"/>
              </a:rPr>
              <a:t>We can observe that with heavy payloads, the successful landing are more for PO, LEO and ISS orbits.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8194" name="Picture 2">
            <a:extLst>
              <a:ext uri="{FF2B5EF4-FFF2-40B4-BE49-F238E27FC236}">
                <a16:creationId xmlns:a16="http://schemas.microsoft.com/office/drawing/2014/main" id="{C57FFC28-5E72-4D3E-A230-D2B9421EFF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2238375"/>
            <a:ext cx="10947856" cy="2807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639357"/>
            <a:ext cx="10812389" cy="4947710"/>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L</a:t>
            </a:r>
            <a:r>
              <a:rPr lang="en-US" sz="2200" dirty="0" err="1">
                <a:solidFill>
                  <a:schemeClr val="accent3">
                    <a:lumMod val="25000"/>
                  </a:schemeClr>
                </a:solidFill>
                <a:latin typeface="Abadi" panose="020B0604020104020204" pitchFamily="34" charset="0"/>
              </a:rPr>
              <a:t>ine</a:t>
            </a:r>
            <a:r>
              <a:rPr lang="en-US" sz="2200" dirty="0">
                <a:solidFill>
                  <a:schemeClr val="accent3">
                    <a:lumMod val="25000"/>
                  </a:schemeClr>
                </a:solidFill>
                <a:latin typeface="Abadi" panose="020B0604020104020204" pitchFamily="34" charset="0"/>
              </a:rPr>
              <a:t>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IN" sz="2200" dirty="0">
                <a:solidFill>
                  <a:schemeClr val="accent3">
                    <a:lumMod val="25000"/>
                  </a:schemeClr>
                </a:solidFill>
                <a:latin typeface="Abadi" panose="020B0604020104020204" pitchFamily="34" charset="0"/>
              </a:rPr>
              <a:t>From the plot, we can observe that success rate since 2013 kept on increasing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9218" name="Picture 2">
            <a:extLst>
              <a:ext uri="{FF2B5EF4-FFF2-40B4-BE49-F238E27FC236}">
                <a16:creationId xmlns:a16="http://schemas.microsoft.com/office/drawing/2014/main" id="{619F0098-F977-40C3-A7A6-F656E62A87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8116" y="1639357"/>
            <a:ext cx="5314284" cy="3579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34028" y="1423987"/>
            <a:ext cx="3954390" cy="475297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DISTINCT to show only the unique launch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DC944F3B-0506-4B93-A4A1-3E3804DE8E18}"/>
              </a:ext>
            </a:extLst>
          </p:cNvPr>
          <p:cNvPicPr>
            <a:picLocks noChangeAspect="1"/>
          </p:cNvPicPr>
          <p:nvPr/>
        </p:nvPicPr>
        <p:blipFill>
          <a:blip r:embed="rId3"/>
          <a:stretch>
            <a:fillRect/>
          </a:stretch>
        </p:blipFill>
        <p:spPr>
          <a:xfrm>
            <a:off x="4944533" y="1423987"/>
            <a:ext cx="6813727" cy="4351337"/>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2"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IN" sz="2200" dirty="0">
                <a:solidFill>
                  <a:schemeClr val="accent3">
                    <a:lumMod val="25000"/>
                  </a:schemeClr>
                </a:solidFill>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4B055E4A-CFB5-429C-8053-AC0F90385E40}"/>
              </a:ext>
            </a:extLst>
          </p:cNvPr>
          <p:cNvPicPr>
            <a:picLocks noChangeAspect="1"/>
          </p:cNvPicPr>
          <p:nvPr/>
        </p:nvPicPr>
        <p:blipFill>
          <a:blip r:embed="rId3"/>
          <a:stretch>
            <a:fillRect/>
          </a:stretch>
        </p:blipFill>
        <p:spPr>
          <a:xfrm>
            <a:off x="482441" y="3152584"/>
            <a:ext cx="10975531" cy="287298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8" name="Picture 7">
            <a:extLst>
              <a:ext uri="{FF2B5EF4-FFF2-40B4-BE49-F238E27FC236}">
                <a16:creationId xmlns:a16="http://schemas.microsoft.com/office/drawing/2014/main" id="{C4B2D39D-6583-4514-B071-7C685F800B1E}"/>
              </a:ext>
            </a:extLst>
          </p:cNvPr>
          <p:cNvPicPr>
            <a:picLocks noChangeAspect="1"/>
          </p:cNvPicPr>
          <p:nvPr/>
        </p:nvPicPr>
        <p:blipFill>
          <a:blip r:embed="rId3"/>
          <a:stretch>
            <a:fillRect/>
          </a:stretch>
        </p:blipFill>
        <p:spPr>
          <a:xfrm>
            <a:off x="731098" y="2867075"/>
            <a:ext cx="10690892" cy="178022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IN" sz="2200" dirty="0">
                <a:solidFill>
                  <a:schemeClr val="accent3">
                    <a:lumMod val="25000"/>
                  </a:schemeClr>
                </a:solidFill>
                <a:latin typeface="Abadi" panose="020B0604020104020204" pitchFamily="34" charset="0"/>
              </a:rPr>
              <a:t>We calculated the average payload mass carried by booster version F9 v1.1 as 2534.</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C46105E3-6DAD-4F3D-ADF6-614A7ED777F0}"/>
              </a:ext>
            </a:extLst>
          </p:cNvPr>
          <p:cNvPicPr>
            <a:picLocks noChangeAspect="1"/>
          </p:cNvPicPr>
          <p:nvPr/>
        </p:nvPicPr>
        <p:blipFill>
          <a:blip r:embed="rId3"/>
          <a:stretch>
            <a:fillRect/>
          </a:stretch>
        </p:blipFill>
        <p:spPr>
          <a:xfrm>
            <a:off x="949439" y="3564739"/>
            <a:ext cx="9671369" cy="1577416"/>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IN" sz="2200" dirty="0">
                <a:solidFill>
                  <a:schemeClr val="accent3">
                    <a:lumMod val="25000"/>
                  </a:schemeClr>
                </a:solidFill>
                <a:latin typeface="Abadi" panose="020B0604020104020204" pitchFamily="34" charset="0"/>
              </a:rPr>
              <a:t>We observed that the dates of the first successful landing outcome on ground pad was 2010-06-04.</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C2D064F1-D9DE-40E6-ABD2-B4D4E31313FD}"/>
              </a:ext>
            </a:extLst>
          </p:cNvPr>
          <p:cNvPicPr>
            <a:picLocks noChangeAspect="1"/>
          </p:cNvPicPr>
          <p:nvPr/>
        </p:nvPicPr>
        <p:blipFill>
          <a:blip r:embed="rId3"/>
          <a:stretch>
            <a:fillRect/>
          </a:stretch>
        </p:blipFill>
        <p:spPr>
          <a:xfrm>
            <a:off x="959748" y="3428999"/>
            <a:ext cx="10319603" cy="208597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670DB872-7B04-47E7-B4EB-F12F83ADFA69}"/>
              </a:ext>
            </a:extLst>
          </p:cNvPr>
          <p:cNvPicPr>
            <a:picLocks noChangeAspect="1"/>
          </p:cNvPicPr>
          <p:nvPr/>
        </p:nvPicPr>
        <p:blipFill>
          <a:blip r:embed="rId3"/>
          <a:stretch>
            <a:fillRect/>
          </a:stretch>
        </p:blipFill>
        <p:spPr>
          <a:xfrm>
            <a:off x="641424" y="3240475"/>
            <a:ext cx="10650154" cy="253485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2" y="1688527"/>
            <a:ext cx="10339948" cy="3935034"/>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IN" sz="2200" dirty="0">
                <a:solidFill>
                  <a:schemeClr val="accent3">
                    <a:lumMod val="25000"/>
                  </a:schemeClr>
                </a:solidFill>
                <a:latin typeface="Abadi" panose="020B0604020104020204" pitchFamily="34" charset="0"/>
              </a:rPr>
              <a:t>Collected data from public SpaceX API and SpaceX Wikipedia page. Created labels  column ‘class’ which classifies successful landings. Explored data using SQL,  visualization, folium maps, and dashboards. Gathered relevant columns to be used as  features. Changed all categorical variables to binary using one hot encoding.  Standardized data and used </a:t>
            </a:r>
            <a:r>
              <a:rPr lang="en-IN" sz="2200" dirty="0" err="1">
                <a:solidFill>
                  <a:schemeClr val="accent3">
                    <a:lumMod val="25000"/>
                  </a:schemeClr>
                </a:solidFill>
                <a:latin typeface="Abadi" panose="020B0604020104020204" pitchFamily="34" charset="0"/>
              </a:rPr>
              <a:t>GridSearchCV</a:t>
            </a:r>
            <a:r>
              <a:rPr lang="en-IN" sz="2200" dirty="0">
                <a:solidFill>
                  <a:schemeClr val="accent3">
                    <a:lumMod val="25000"/>
                  </a:schemeClr>
                </a:solidFill>
                <a:latin typeface="Abadi" panose="020B0604020104020204" pitchFamily="34" charset="0"/>
              </a:rPr>
              <a:t> to find best parameters for machine learning  models. Visualize accuracy score of all models.</a:t>
            </a:r>
          </a:p>
          <a:p>
            <a:pPr>
              <a:lnSpc>
                <a:spcPct val="100000"/>
              </a:lnSpc>
              <a:spcBef>
                <a:spcPts val="1400"/>
              </a:spcBef>
            </a:pPr>
            <a:endParaRPr lang="en-IN" sz="2200" dirty="0">
              <a:solidFill>
                <a:schemeClr val="accent3">
                  <a:lumMod val="25000"/>
                </a:schemeClr>
              </a:solidFill>
              <a:latin typeface="Abadi" panose="020B0604020104020204" pitchFamily="34" charset="0"/>
            </a:endParaRPr>
          </a:p>
          <a:p>
            <a:pPr>
              <a:lnSpc>
                <a:spcPct val="100000"/>
              </a:lnSpc>
              <a:spcBef>
                <a:spcPts val="1400"/>
              </a:spcBef>
            </a:pPr>
            <a:r>
              <a:rPr lang="en-IN" sz="2200" dirty="0">
                <a:solidFill>
                  <a:schemeClr val="accent3">
                    <a:lumMod val="25000"/>
                  </a:schemeClr>
                </a:solidFill>
                <a:latin typeface="Abadi" panose="020B0604020104020204" pitchFamily="34" charset="0"/>
              </a:rPr>
              <a:t>Four machine learning models were produced: Logistic Regression, Support Vector  Machine, Decision Tree Classifier, and K Nearest </a:t>
            </a:r>
            <a:r>
              <a:rPr lang="en-IN" sz="2200" dirty="0" err="1">
                <a:solidFill>
                  <a:schemeClr val="accent3">
                    <a:lumMod val="25000"/>
                  </a:schemeClr>
                </a:solidFill>
                <a:latin typeface="Abadi" panose="020B0604020104020204" pitchFamily="34" charset="0"/>
              </a:rPr>
              <a:t>Neighbors</a:t>
            </a:r>
            <a:r>
              <a:rPr lang="en-IN" sz="2200" dirty="0">
                <a:solidFill>
                  <a:schemeClr val="accent3">
                    <a:lumMod val="25000"/>
                  </a:schemeClr>
                </a:solidFill>
                <a:latin typeface="Abadi" panose="020B0604020104020204" pitchFamily="34" charset="0"/>
              </a:rPr>
              <a:t>. All produced similar results  with accuracy rate of about 83.33%. All models over predicted successful landings. More  data is needed for better model determination and accuracy.</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82713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58301173-9E59-4CAB-805A-D46AEBC592CC}"/>
              </a:ext>
            </a:extLst>
          </p:cNvPr>
          <p:cNvPicPr>
            <a:picLocks noChangeAspect="1"/>
          </p:cNvPicPr>
          <p:nvPr/>
        </p:nvPicPr>
        <p:blipFill>
          <a:blip r:embed="rId3"/>
          <a:stretch>
            <a:fillRect/>
          </a:stretch>
        </p:blipFill>
        <p:spPr>
          <a:xfrm>
            <a:off x="630839" y="2704372"/>
            <a:ext cx="10827133" cy="2398477"/>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71613"/>
            <a:ext cx="9745589" cy="470535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511B9E33-6251-41A6-8F98-E2EC7025346D}"/>
              </a:ext>
            </a:extLst>
          </p:cNvPr>
          <p:cNvPicPr>
            <a:picLocks noChangeAspect="1"/>
          </p:cNvPicPr>
          <p:nvPr/>
        </p:nvPicPr>
        <p:blipFill>
          <a:blip r:embed="rId3"/>
          <a:stretch>
            <a:fillRect/>
          </a:stretch>
        </p:blipFill>
        <p:spPr>
          <a:xfrm>
            <a:off x="1019176" y="1950472"/>
            <a:ext cx="9496423" cy="427592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35A59CE6-F7E7-465F-9502-1584D7B0366B}"/>
              </a:ext>
            </a:extLst>
          </p:cNvPr>
          <p:cNvPicPr>
            <a:picLocks noChangeAspect="1"/>
          </p:cNvPicPr>
          <p:nvPr/>
        </p:nvPicPr>
        <p:blipFill>
          <a:blip r:embed="rId3"/>
          <a:stretch>
            <a:fillRect/>
          </a:stretch>
        </p:blipFill>
        <p:spPr>
          <a:xfrm>
            <a:off x="1001662" y="3068274"/>
            <a:ext cx="10283949" cy="248956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97C5A187-745E-4388-8A7D-DE7FD840B0E4}"/>
              </a:ext>
            </a:extLst>
          </p:cNvPr>
          <p:cNvPicPr>
            <a:picLocks noChangeAspect="1"/>
          </p:cNvPicPr>
          <p:nvPr/>
        </p:nvPicPr>
        <p:blipFill>
          <a:blip r:embed="rId3"/>
          <a:stretch>
            <a:fillRect/>
          </a:stretch>
        </p:blipFill>
        <p:spPr>
          <a:xfrm>
            <a:off x="1038808" y="2942634"/>
            <a:ext cx="9906236" cy="323432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IN" dirty="0">
                <a:solidFill>
                  <a:srgbClr val="0B49CB"/>
                </a:solidFill>
                <a:latin typeface="Abadi"/>
              </a:rPr>
              <a:t>All launch sites global map markers</a:t>
            </a:r>
            <a:endParaRPr lang="en-US" dirty="0">
              <a:solidFill>
                <a:srgbClr val="0B49CB"/>
              </a:solidFill>
              <a:latin typeface="Abadi"/>
            </a:endParaRPr>
          </a:p>
        </p:txBody>
      </p:sp>
      <p:pic>
        <p:nvPicPr>
          <p:cNvPr id="6" name="Picture 5">
            <a:extLst>
              <a:ext uri="{FF2B5EF4-FFF2-40B4-BE49-F238E27FC236}">
                <a16:creationId xmlns:a16="http://schemas.microsoft.com/office/drawing/2014/main" id="{AB11F359-0586-48CD-B510-B82C525DCBC2}"/>
              </a:ext>
            </a:extLst>
          </p:cNvPr>
          <p:cNvPicPr>
            <a:picLocks noChangeAspect="1"/>
          </p:cNvPicPr>
          <p:nvPr/>
        </p:nvPicPr>
        <p:blipFill>
          <a:blip r:embed="rId3"/>
          <a:stretch>
            <a:fillRect/>
          </a:stretch>
        </p:blipFill>
        <p:spPr>
          <a:xfrm>
            <a:off x="2161206" y="1368926"/>
            <a:ext cx="8125795" cy="4950424"/>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C950D3B8-96EB-45FC-84F1-8AA679120E90}"/>
              </a:ext>
            </a:extLst>
          </p:cNvPr>
          <p:cNvPicPr>
            <a:picLocks noGrp="1" noChangeAspect="1"/>
          </p:cNvPicPr>
          <p:nvPr>
            <p:ph idx="4294967295"/>
          </p:nvPr>
        </p:nvPicPr>
        <p:blipFill>
          <a:blip r:embed="rId3"/>
          <a:stretch>
            <a:fillRect/>
          </a:stretch>
        </p:blipFill>
        <p:spPr>
          <a:xfrm>
            <a:off x="770011" y="1414463"/>
            <a:ext cx="5645077" cy="5186362"/>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IN" dirty="0">
                <a:solidFill>
                  <a:srgbClr val="0B49CB"/>
                </a:solidFill>
                <a:latin typeface="Abadi"/>
              </a:rPr>
              <a:t>Markers showing launch sites with colour labels</a:t>
            </a:r>
            <a:endParaRPr lang="en-US" dirty="0">
              <a:solidFill>
                <a:srgbClr val="0B49CB"/>
              </a:solidFill>
              <a:latin typeface="Abadi"/>
            </a:endParaRPr>
          </a:p>
        </p:txBody>
      </p:sp>
      <p:pic>
        <p:nvPicPr>
          <p:cNvPr id="10242" name="Picture 2">
            <a:extLst>
              <a:ext uri="{FF2B5EF4-FFF2-40B4-BE49-F238E27FC236}">
                <a16:creationId xmlns:a16="http://schemas.microsoft.com/office/drawing/2014/main" id="{C174C727-2675-405E-9939-829EE99B98A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54420" y="1414463"/>
            <a:ext cx="4903552" cy="228123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D49A2757-CB2E-49E5-BAF2-8392549A5B13}"/>
              </a:ext>
            </a:extLst>
          </p:cNvPr>
          <p:cNvPicPr>
            <a:picLocks noChangeAspect="1"/>
          </p:cNvPicPr>
          <p:nvPr/>
        </p:nvPicPr>
        <p:blipFill>
          <a:blip r:embed="rId5"/>
          <a:stretch>
            <a:fillRect/>
          </a:stretch>
        </p:blipFill>
        <p:spPr>
          <a:xfrm>
            <a:off x="6688336" y="3896543"/>
            <a:ext cx="2384228" cy="2674024"/>
          </a:xfrm>
          <a:prstGeom prst="rect">
            <a:avLst/>
          </a:prstGeom>
        </p:spPr>
      </p:pic>
      <p:sp>
        <p:nvSpPr>
          <p:cNvPr id="9" name="TextBox 8">
            <a:extLst>
              <a:ext uri="{FF2B5EF4-FFF2-40B4-BE49-F238E27FC236}">
                <a16:creationId xmlns:a16="http://schemas.microsoft.com/office/drawing/2014/main" id="{AE0D9B20-CE9B-48DD-A0A8-73C06276C935}"/>
              </a:ext>
            </a:extLst>
          </p:cNvPr>
          <p:cNvSpPr txBox="1"/>
          <p:nvPr/>
        </p:nvSpPr>
        <p:spPr>
          <a:xfrm>
            <a:off x="9072564" y="3993356"/>
            <a:ext cx="2499709" cy="1015663"/>
          </a:xfrm>
          <a:prstGeom prst="rect">
            <a:avLst/>
          </a:prstGeom>
          <a:noFill/>
        </p:spPr>
        <p:txBody>
          <a:bodyPr wrap="square" rtlCol="0">
            <a:spAutoFit/>
          </a:bodyPr>
          <a:lstStyle/>
          <a:p>
            <a:r>
              <a:rPr lang="en-IN" sz="2000" dirty="0"/>
              <a:t>Florida Launch Sites</a:t>
            </a:r>
          </a:p>
          <a:p>
            <a:r>
              <a:rPr lang="en-IN" sz="2000" dirty="0"/>
              <a:t>Green- Successful</a:t>
            </a:r>
          </a:p>
          <a:p>
            <a:r>
              <a:rPr lang="en-IN" sz="2000" dirty="0"/>
              <a:t>Red- Unsuccessful</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10117065" cy="4736523"/>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Railway map</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Highway</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 City</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LandMarks</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2975DC02-2EDC-4CDF-870F-2FA13D78A64A}"/>
              </a:ext>
            </a:extLst>
          </p:cNvPr>
          <p:cNvPicPr>
            <a:picLocks noChangeAspect="1"/>
          </p:cNvPicPr>
          <p:nvPr/>
        </p:nvPicPr>
        <p:blipFill>
          <a:blip r:embed="rId3"/>
          <a:stretch>
            <a:fillRect/>
          </a:stretch>
        </p:blipFill>
        <p:spPr>
          <a:xfrm>
            <a:off x="3597660" y="1827704"/>
            <a:ext cx="1546994" cy="967824"/>
          </a:xfrm>
          <a:prstGeom prst="rect">
            <a:avLst/>
          </a:prstGeom>
        </p:spPr>
      </p:pic>
      <p:pic>
        <p:nvPicPr>
          <p:cNvPr id="7" name="Picture 6">
            <a:extLst>
              <a:ext uri="{FF2B5EF4-FFF2-40B4-BE49-F238E27FC236}">
                <a16:creationId xmlns:a16="http://schemas.microsoft.com/office/drawing/2014/main" id="{547296F0-CABC-4A4A-B440-F832437F2F02}"/>
              </a:ext>
            </a:extLst>
          </p:cNvPr>
          <p:cNvPicPr>
            <a:picLocks noChangeAspect="1"/>
          </p:cNvPicPr>
          <p:nvPr/>
        </p:nvPicPr>
        <p:blipFill>
          <a:blip r:embed="rId4"/>
          <a:stretch>
            <a:fillRect/>
          </a:stretch>
        </p:blipFill>
        <p:spPr>
          <a:xfrm>
            <a:off x="3376661" y="2932544"/>
            <a:ext cx="1988992" cy="1996613"/>
          </a:xfrm>
          <a:prstGeom prst="rect">
            <a:avLst/>
          </a:prstGeom>
        </p:spPr>
      </p:pic>
      <p:pic>
        <p:nvPicPr>
          <p:cNvPr id="10" name="Picture 9">
            <a:extLst>
              <a:ext uri="{FF2B5EF4-FFF2-40B4-BE49-F238E27FC236}">
                <a16:creationId xmlns:a16="http://schemas.microsoft.com/office/drawing/2014/main" id="{E072D3C2-34B8-48EC-B3D5-BF781842CBFF}"/>
              </a:ext>
            </a:extLst>
          </p:cNvPr>
          <p:cNvPicPr>
            <a:picLocks noChangeAspect="1"/>
          </p:cNvPicPr>
          <p:nvPr/>
        </p:nvPicPr>
        <p:blipFill>
          <a:blip r:embed="rId5"/>
          <a:stretch>
            <a:fillRect/>
          </a:stretch>
        </p:blipFill>
        <p:spPr>
          <a:xfrm>
            <a:off x="3376661" y="5066173"/>
            <a:ext cx="1463167" cy="739204"/>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IN" dirty="0">
                <a:solidFill>
                  <a:srgbClr val="0B49CB"/>
                </a:solidFill>
                <a:latin typeface="Abadi"/>
              </a:rPr>
              <a:t>Pie chart showing the success percentage achieved by each launch site</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68EC340F-E900-444F-84F0-4BE4F4A57ADA}"/>
              </a:ext>
            </a:extLst>
          </p:cNvPr>
          <p:cNvPicPr>
            <a:picLocks noChangeAspect="1"/>
          </p:cNvPicPr>
          <p:nvPr/>
        </p:nvPicPr>
        <p:blipFill>
          <a:blip r:embed="rId3"/>
          <a:stretch>
            <a:fillRect/>
          </a:stretch>
        </p:blipFill>
        <p:spPr>
          <a:xfrm>
            <a:off x="770012" y="1825624"/>
            <a:ext cx="9745588" cy="4403725"/>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84960"/>
            <a:ext cx="10499276" cy="44406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IN" sz="2200" dirty="0">
                <a:solidFill>
                  <a:schemeClr val="accent3">
                    <a:lumMod val="25000"/>
                  </a:schemeClr>
                </a:solidFill>
                <a:latin typeface="Abadi" panose="020B0604020104020204" pitchFamily="34" charset="0"/>
              </a:rPr>
              <a:t>Background:</a:t>
            </a:r>
          </a:p>
          <a:p>
            <a:pPr>
              <a:spcBef>
                <a:spcPts val="1400"/>
              </a:spcBef>
            </a:pPr>
            <a:r>
              <a:rPr lang="en-IN" sz="2200" dirty="0">
                <a:solidFill>
                  <a:schemeClr val="accent3">
                    <a:lumMod val="25000"/>
                  </a:schemeClr>
                </a:solidFill>
                <a:latin typeface="Abadi" panose="020B0604020104020204" pitchFamily="34" charset="0"/>
              </a:rPr>
              <a:t>Commercial Space Age is Here</a:t>
            </a:r>
          </a:p>
          <a:p>
            <a:pPr>
              <a:spcBef>
                <a:spcPts val="1400"/>
              </a:spcBef>
            </a:pPr>
            <a:r>
              <a:rPr lang="en-IN" sz="2200" dirty="0">
                <a:solidFill>
                  <a:schemeClr val="accent3">
                    <a:lumMod val="25000"/>
                  </a:schemeClr>
                </a:solidFill>
                <a:latin typeface="Abadi" panose="020B0604020104020204" pitchFamily="34" charset="0"/>
              </a:rPr>
              <a:t>Space X has best pricing ($62 million vs. $165 million USD)</a:t>
            </a:r>
          </a:p>
          <a:p>
            <a:pPr>
              <a:spcBef>
                <a:spcPts val="1400"/>
              </a:spcBef>
            </a:pPr>
            <a:r>
              <a:rPr lang="en-IN" sz="2200" dirty="0">
                <a:solidFill>
                  <a:schemeClr val="accent3">
                    <a:lumMod val="25000"/>
                  </a:schemeClr>
                </a:solidFill>
                <a:latin typeface="Abadi" panose="020B0604020104020204" pitchFamily="34" charset="0"/>
              </a:rPr>
              <a:t>Largely due to ability to recover part of rocket (Stage 1)</a:t>
            </a:r>
          </a:p>
          <a:p>
            <a:pPr>
              <a:spcBef>
                <a:spcPts val="1400"/>
              </a:spcBef>
            </a:pPr>
            <a:r>
              <a:rPr lang="en-IN" sz="2200" dirty="0">
                <a:solidFill>
                  <a:schemeClr val="accent3">
                    <a:lumMod val="25000"/>
                  </a:schemeClr>
                </a:solidFill>
                <a:latin typeface="Abadi" panose="020B0604020104020204" pitchFamily="34" charset="0"/>
              </a:rPr>
              <a:t>Space Y wants to compete with Space X</a:t>
            </a:r>
          </a:p>
          <a:p>
            <a:pPr>
              <a:spcBef>
                <a:spcPts val="1400"/>
              </a:spcBef>
            </a:pPr>
            <a:endParaRPr lang="en-IN" sz="2200" dirty="0">
              <a:solidFill>
                <a:schemeClr val="accent3">
                  <a:lumMod val="25000"/>
                </a:schemeClr>
              </a:solidFill>
              <a:latin typeface="Abadi" panose="020B0604020104020204" pitchFamily="34" charset="0"/>
            </a:endParaRPr>
          </a:p>
          <a:p>
            <a:pPr marL="0" indent="0">
              <a:spcBef>
                <a:spcPts val="1400"/>
              </a:spcBef>
              <a:buNone/>
            </a:pPr>
            <a:r>
              <a:rPr lang="en-IN" sz="2200" dirty="0">
                <a:solidFill>
                  <a:schemeClr val="accent3">
                    <a:lumMod val="25000"/>
                  </a:schemeClr>
                </a:solidFill>
                <a:latin typeface="Abadi" panose="020B0604020104020204" pitchFamily="34" charset="0"/>
              </a:rPr>
              <a:t>Problem:</a:t>
            </a:r>
          </a:p>
          <a:p>
            <a:pPr>
              <a:spcBef>
                <a:spcPts val="1400"/>
              </a:spcBef>
            </a:pPr>
            <a:r>
              <a:rPr lang="en-IN" sz="2200" dirty="0">
                <a:solidFill>
                  <a:schemeClr val="accent3">
                    <a:lumMod val="25000"/>
                  </a:schemeClr>
                </a:solidFill>
                <a:latin typeface="Abadi" panose="020B0604020104020204" pitchFamily="34" charset="0"/>
              </a:rPr>
              <a:t>Space Y tasks us to train a machine learning model to  predict successful Stage 1 recovery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IN" dirty="0">
                <a:solidFill>
                  <a:srgbClr val="0B49CB"/>
                </a:solidFill>
                <a:latin typeface="Abadi"/>
              </a:rPr>
              <a:t>Pie chart showing the Launch site with the highest launch success ratio</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ECC4F185-E143-4D4E-AB8F-AC539C04548C}"/>
              </a:ext>
            </a:extLst>
          </p:cNvPr>
          <p:cNvPicPr>
            <a:picLocks noChangeAspect="1"/>
          </p:cNvPicPr>
          <p:nvPr/>
        </p:nvPicPr>
        <p:blipFill>
          <a:blip r:embed="rId3"/>
          <a:stretch>
            <a:fillRect/>
          </a:stretch>
        </p:blipFill>
        <p:spPr>
          <a:xfrm>
            <a:off x="1797954" y="1770081"/>
            <a:ext cx="8459714" cy="4255492"/>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IN" dirty="0">
                <a:solidFill>
                  <a:srgbClr val="0B49CB"/>
                </a:solidFill>
                <a:latin typeface="Abadi"/>
              </a:rPr>
              <a:t>Scatter plot of Payload vs Launch Outcome for all sites, with different</a:t>
            </a:r>
          </a:p>
          <a:p>
            <a:r>
              <a:rPr lang="en-IN" dirty="0">
                <a:solidFill>
                  <a:srgbClr val="0B49CB"/>
                </a:solidFill>
                <a:latin typeface="Abadi"/>
              </a:rPr>
              <a:t>payload selected in the range slider</a:t>
            </a:r>
            <a:endParaRPr lang="en-US" dirty="0">
              <a:solidFill>
                <a:srgbClr val="0B49CB"/>
              </a:solidFill>
              <a:latin typeface="Abadi"/>
            </a:endParaRPr>
          </a:p>
        </p:txBody>
      </p:sp>
      <p:pic>
        <p:nvPicPr>
          <p:cNvPr id="4" name="Picture 3">
            <a:extLst>
              <a:ext uri="{FF2B5EF4-FFF2-40B4-BE49-F238E27FC236}">
                <a16:creationId xmlns:a16="http://schemas.microsoft.com/office/drawing/2014/main" id="{8734F992-39B2-4CC9-9B82-CB3B37601BC0}"/>
              </a:ext>
            </a:extLst>
          </p:cNvPr>
          <p:cNvPicPr>
            <a:picLocks noChangeAspect="1"/>
          </p:cNvPicPr>
          <p:nvPr/>
        </p:nvPicPr>
        <p:blipFill>
          <a:blip r:embed="rId3"/>
          <a:stretch>
            <a:fillRect/>
          </a:stretch>
        </p:blipFill>
        <p:spPr>
          <a:xfrm>
            <a:off x="770011" y="2152611"/>
            <a:ext cx="10788577" cy="325040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22C1183B-87A2-4F92-A3B3-C02FAF34AB27}"/>
              </a:ext>
            </a:extLst>
          </p:cNvPr>
          <p:cNvPicPr>
            <a:picLocks noChangeAspect="1"/>
          </p:cNvPicPr>
          <p:nvPr/>
        </p:nvPicPr>
        <p:blipFill>
          <a:blip r:embed="rId3"/>
          <a:stretch>
            <a:fillRect/>
          </a:stretch>
        </p:blipFill>
        <p:spPr>
          <a:xfrm>
            <a:off x="813689" y="1687678"/>
            <a:ext cx="10159533" cy="3627271"/>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92AAA00E-D82B-47AF-8381-D04BC762DFA0}"/>
              </a:ext>
            </a:extLst>
          </p:cNvPr>
          <p:cNvPicPr>
            <a:picLocks noChangeAspect="1"/>
          </p:cNvPicPr>
          <p:nvPr/>
        </p:nvPicPr>
        <p:blipFill>
          <a:blip r:embed="rId3"/>
          <a:stretch>
            <a:fillRect/>
          </a:stretch>
        </p:blipFill>
        <p:spPr>
          <a:xfrm>
            <a:off x="1408219" y="2125866"/>
            <a:ext cx="5535506" cy="3486451"/>
          </a:xfrm>
          <a:prstGeom prst="rect">
            <a:avLst/>
          </a:prstGeom>
        </p:spPr>
      </p:pic>
      <p:sp>
        <p:nvSpPr>
          <p:cNvPr id="6" name="TextBox 5">
            <a:extLst>
              <a:ext uri="{FF2B5EF4-FFF2-40B4-BE49-F238E27FC236}">
                <a16:creationId xmlns:a16="http://schemas.microsoft.com/office/drawing/2014/main" id="{22608059-D7D7-4C02-9359-2C1EC6F4DB4B}"/>
              </a:ext>
            </a:extLst>
          </p:cNvPr>
          <p:cNvSpPr txBox="1"/>
          <p:nvPr/>
        </p:nvSpPr>
        <p:spPr>
          <a:xfrm>
            <a:off x="7115175" y="2125865"/>
            <a:ext cx="3829050" cy="2308324"/>
          </a:xfrm>
          <a:prstGeom prst="rect">
            <a:avLst/>
          </a:prstGeom>
          <a:noFill/>
        </p:spPr>
        <p:txBody>
          <a:bodyPr wrap="square" rtlCol="0">
            <a:spAutoFit/>
          </a:bodyPr>
          <a:lstStyle/>
          <a:p>
            <a:r>
              <a:rPr lang="en-IN" b="1" dirty="0"/>
              <a:t>The confusion matrix for the decision tree classifier shows that the classifier can distinguish between the different classes. The major problem is the false positives .i.e., unsuccessful landing marked as successful landing by the classifier.</a:t>
            </a:r>
          </a:p>
          <a:p>
            <a:endParaRPr lang="en-IN" b="1" dirty="0"/>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marL="0" indent="0">
              <a:lnSpc>
                <a:spcPct val="100000"/>
              </a:lnSpc>
              <a:spcBef>
                <a:spcPts val="1400"/>
              </a:spcBef>
              <a:buNone/>
            </a:pPr>
            <a:r>
              <a:rPr lang="en-IN"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IN"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IN" sz="2200" dirty="0">
                <a:solidFill>
                  <a:schemeClr val="accent3">
                    <a:lumMod val="25000"/>
                  </a:schemeClr>
                </a:solidFill>
                <a:latin typeface="Abadi" panose="020B0604020104020204" pitchFamily="34" charset="0"/>
              </a:rPr>
              <a:t>Launch success rate started to increase in 2013 till 2020.</a:t>
            </a:r>
          </a:p>
          <a:p>
            <a:pPr>
              <a:lnSpc>
                <a:spcPct val="100000"/>
              </a:lnSpc>
              <a:spcBef>
                <a:spcPts val="1400"/>
              </a:spcBef>
            </a:pPr>
            <a:r>
              <a:rPr lang="en-IN" sz="2200" dirty="0">
                <a:solidFill>
                  <a:schemeClr val="accent3">
                    <a:lumMod val="25000"/>
                  </a:schemeClr>
                </a:solidFill>
                <a:latin typeface="Abadi" panose="020B0604020104020204" pitchFamily="34" charset="0"/>
              </a:rPr>
              <a:t>Orbits ES-L1, GEO, HEO, SSO, VLEO had the most success rate.</a:t>
            </a:r>
          </a:p>
          <a:p>
            <a:pPr>
              <a:lnSpc>
                <a:spcPct val="100000"/>
              </a:lnSpc>
              <a:spcBef>
                <a:spcPts val="1400"/>
              </a:spcBef>
            </a:pPr>
            <a:r>
              <a:rPr lang="en-IN"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IN" sz="2200" dirty="0">
                <a:solidFill>
                  <a:schemeClr val="accent3">
                    <a:lumMod val="25000"/>
                  </a:schemeClr>
                </a:solidFill>
                <a:latin typeface="Abadi" panose="020B0604020104020204" pitchFamily="34" charset="0"/>
              </a:rPr>
              <a:t>The Decision tree classifier is the best machine learning algorithm for this task.</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Combined data from SpaceX public API and SpaceX Wikipedia page.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Classifying true landings as successful and unsuccessful otherwise.</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Tuned models using </a:t>
            </a:r>
            <a:r>
              <a:rPr lang="en-US" sz="7600" dirty="0" err="1">
                <a:solidFill>
                  <a:schemeClr val="bg2">
                    <a:lumMod val="50000"/>
                  </a:schemeClr>
                </a:solidFill>
                <a:latin typeface="Abadi"/>
              </a:rPr>
              <a:t>GridSearchCV</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6840"/>
            <a:ext cx="10515600" cy="4790123"/>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process involved a combination of API requests from Space X public API and web  scraping data from a table in Space X’s Wikipedia entry.</a:t>
            </a:r>
          </a:p>
          <a:p>
            <a:pPr>
              <a:lnSpc>
                <a:spcPct val="100000"/>
              </a:lnSpc>
              <a:spcBef>
                <a:spcPts val="1400"/>
              </a:spcBef>
            </a:pPr>
            <a:r>
              <a:rPr lang="en-US" sz="2200" dirty="0">
                <a:solidFill>
                  <a:schemeClr val="accent3">
                    <a:lumMod val="25000"/>
                  </a:schemeClr>
                </a:solidFill>
                <a:latin typeface="Abadi" panose="020B0604020104020204" pitchFamily="34" charset="0"/>
              </a:rPr>
              <a:t>The next slide will show the flowchart of data collection from API and the one after will show  the flowchart of data collection from </a:t>
            </a:r>
            <a:r>
              <a:rPr lang="en-US" sz="2200" dirty="0" err="1">
                <a:solidFill>
                  <a:schemeClr val="accent3">
                    <a:lumMod val="25000"/>
                  </a:schemeClr>
                </a:solidFill>
                <a:latin typeface="Abadi" panose="020B0604020104020204" pitchFamily="34" charset="0"/>
              </a:rPr>
              <a:t>webscraping</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Space X API Data Columns:</a:t>
            </a:r>
          </a:p>
          <a:p>
            <a:pPr>
              <a:lnSpc>
                <a:spcPct val="100000"/>
              </a:lnSpc>
              <a:spcBef>
                <a:spcPts val="1400"/>
              </a:spcBef>
            </a:pPr>
            <a:r>
              <a:rPr lang="en-US" sz="2200" dirty="0" err="1">
                <a:solidFill>
                  <a:schemeClr val="accent3">
                    <a:lumMod val="25000"/>
                  </a:schemeClr>
                </a:solidFill>
                <a:latin typeface="Abadi" panose="020B0604020104020204" pitchFamily="34" charset="0"/>
              </a:rPr>
              <a:t>FlightNumber</a:t>
            </a:r>
            <a:r>
              <a:rPr lang="en-US" sz="2200" dirty="0">
                <a:solidFill>
                  <a:schemeClr val="accent3">
                    <a:lumMod val="25000"/>
                  </a:schemeClr>
                </a:solidFill>
                <a:latin typeface="Abadi" panose="020B0604020104020204" pitchFamily="34" charset="0"/>
              </a:rPr>
              <a:t>, Date,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Outcome, Flights, </a:t>
            </a:r>
            <a:r>
              <a:rPr lang="en-US" sz="2200" dirty="0" err="1">
                <a:solidFill>
                  <a:schemeClr val="accent3">
                    <a:lumMod val="25000"/>
                  </a:schemeClr>
                </a:solidFill>
                <a:latin typeface="Abadi" panose="020B0604020104020204" pitchFamily="34" charset="0"/>
              </a:rPr>
              <a:t>GridFins</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Reused, Legs,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Block, </a:t>
            </a:r>
            <a:r>
              <a:rPr lang="en-US" sz="2200" dirty="0" err="1">
                <a:solidFill>
                  <a:schemeClr val="accent3">
                    <a:lumMod val="25000"/>
                  </a:schemeClr>
                </a:solidFill>
                <a:latin typeface="Abadi" panose="020B0604020104020204" pitchFamily="34" charset="0"/>
              </a:rPr>
              <a:t>ReusedCount</a:t>
            </a:r>
            <a:r>
              <a:rPr lang="en-US" sz="2200" dirty="0">
                <a:solidFill>
                  <a:schemeClr val="accent3">
                    <a:lumMod val="25000"/>
                  </a:schemeClr>
                </a:solidFill>
                <a:latin typeface="Abadi" panose="020B0604020104020204" pitchFamily="34" charset="0"/>
              </a:rPr>
              <a:t>, Serial, Longitude, Latitude</a:t>
            </a:r>
          </a:p>
          <a:p>
            <a:pPr>
              <a:lnSpc>
                <a:spcPct val="100000"/>
              </a:lnSpc>
              <a:spcBef>
                <a:spcPts val="1400"/>
              </a:spcBef>
            </a:pPr>
            <a:r>
              <a:rPr lang="en-US" sz="2200" dirty="0">
                <a:solidFill>
                  <a:schemeClr val="accent3">
                    <a:lumMod val="25000"/>
                  </a:schemeClr>
                </a:solidFill>
                <a:latin typeface="Abadi" panose="020B0604020104020204" pitchFamily="34" charset="0"/>
              </a:rPr>
              <a:t>Wikipedia </a:t>
            </a:r>
            <a:r>
              <a:rPr lang="en-US" sz="2200" dirty="0" err="1">
                <a:solidFill>
                  <a:schemeClr val="accent3">
                    <a:lumMod val="25000"/>
                  </a:schemeClr>
                </a:solidFill>
                <a:latin typeface="Abadi" panose="020B0604020104020204" pitchFamily="34" charset="0"/>
              </a:rPr>
              <a:t>Webscrape</a:t>
            </a:r>
            <a:r>
              <a:rPr lang="en-US" sz="2200" dirty="0">
                <a:solidFill>
                  <a:schemeClr val="accent3">
                    <a:lumMod val="25000"/>
                  </a:schemeClr>
                </a:solidFill>
                <a:latin typeface="Abadi" panose="020B0604020104020204" pitchFamily="34" charset="0"/>
              </a:rPr>
              <a:t> Data Columns:</a:t>
            </a:r>
          </a:p>
          <a:p>
            <a:pPr>
              <a:lnSpc>
                <a:spcPct val="100000"/>
              </a:lnSpc>
              <a:spcBef>
                <a:spcPts val="1400"/>
              </a:spcBef>
            </a:pPr>
            <a:r>
              <a:rPr lang="en-US" sz="2200" dirty="0">
                <a:solidFill>
                  <a:schemeClr val="accent3">
                    <a:lumMod val="25000"/>
                  </a:schemeClr>
                </a:solidFill>
                <a:latin typeface="Abadi" panose="020B0604020104020204" pitchFamily="34" charset="0"/>
              </a:rPr>
              <a:t>Flight No., Launch site, Payload,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Orbit, Customer, Launch outcome, Version  Booster, Booster landing, Date, Time</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180659" y="5455920"/>
            <a:ext cx="4863781" cy="1217295"/>
          </a:xfrm>
          <a:prstGeom prst="rect">
            <a:avLst/>
          </a:prstGeom>
        </p:spPr>
        <p:txBody>
          <a:bodyPr vert="horz" lIns="91440" tIns="45720" rIns="91440" bIns="45720" rtlCol="0" anchor="t">
            <a:normAutofit fontScale="77500" lnSpcReduction="20000"/>
          </a:bodyPr>
          <a:lstStyle/>
          <a:p>
            <a:pPr marL="0" indent="0">
              <a:buNone/>
            </a:pPr>
            <a:r>
              <a:rPr lang="en-US" dirty="0"/>
              <a:t>GitHub:</a:t>
            </a:r>
          </a:p>
          <a:p>
            <a:pPr marL="0" indent="0">
              <a:buNone/>
            </a:pPr>
            <a:r>
              <a:rPr lang="en-US" dirty="0"/>
              <a:t>https://github.com/nikitapetkar29/IBMcapstoneproject/blob/master/Data%20Collection%20API%20Lab.ipynb</a:t>
            </a: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10" name="Diagram 9">
            <a:extLst>
              <a:ext uri="{FF2B5EF4-FFF2-40B4-BE49-F238E27FC236}">
                <a16:creationId xmlns:a16="http://schemas.microsoft.com/office/drawing/2014/main" id="{E1BACD18-390E-43EC-87FC-8A09BCD1E7C7}"/>
              </a:ext>
            </a:extLst>
          </p:cNvPr>
          <p:cNvGraphicFramePr/>
          <p:nvPr>
            <p:extLst>
              <p:ext uri="{D42A27DB-BD31-4B8C-83A1-F6EECF244321}">
                <p14:modId xmlns:p14="http://schemas.microsoft.com/office/powerpoint/2010/main" val="3641006110"/>
              </p:ext>
            </p:extLst>
          </p:nvPr>
        </p:nvGraphicFramePr>
        <p:xfrm>
          <a:off x="457343" y="967563"/>
          <a:ext cx="11277313" cy="517077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21CFCEC3-31C0-465A-8CC5-3C2DB962DBE1}"/>
              </a:ext>
            </a:extLst>
          </p:cNvPr>
          <p:cNvGraphicFramePr/>
          <p:nvPr>
            <p:extLst>
              <p:ext uri="{D42A27DB-BD31-4B8C-83A1-F6EECF244321}">
                <p14:modId xmlns:p14="http://schemas.microsoft.com/office/powerpoint/2010/main" val="314237861"/>
              </p:ext>
            </p:extLst>
          </p:nvPr>
        </p:nvGraphicFramePr>
        <p:xfrm>
          <a:off x="734027" y="691050"/>
          <a:ext cx="10687961" cy="57361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198</TotalTime>
  <Words>1800</Words>
  <Application>Microsoft Office PowerPoint</Application>
  <PresentationFormat>Widescreen</PresentationFormat>
  <Paragraphs>252</Paragraphs>
  <Slides>46</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Carlito</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Nikita Petkar</cp:lastModifiedBy>
  <cp:revision>204</cp:revision>
  <dcterms:created xsi:type="dcterms:W3CDTF">2021-04-29T18:58:34Z</dcterms:created>
  <dcterms:modified xsi:type="dcterms:W3CDTF">2022-03-28T15:16:06Z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